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35" r:id="rId1"/>
  </p:sldMasterIdLst>
  <p:notesMasterIdLst>
    <p:notesMasterId r:id="rId49"/>
  </p:notesMasterIdLst>
  <p:sldIdLst>
    <p:sldId id="256" r:id="rId2"/>
    <p:sldId id="304" r:id="rId3"/>
    <p:sldId id="318" r:id="rId4"/>
    <p:sldId id="303" r:id="rId5"/>
    <p:sldId id="305" r:id="rId6"/>
    <p:sldId id="308" r:id="rId7"/>
    <p:sldId id="306" r:id="rId8"/>
    <p:sldId id="309" r:id="rId9"/>
    <p:sldId id="307" r:id="rId10"/>
    <p:sldId id="319" r:id="rId11"/>
    <p:sldId id="320" r:id="rId12"/>
    <p:sldId id="300" r:id="rId13"/>
    <p:sldId id="311" r:id="rId14"/>
    <p:sldId id="330" r:id="rId15"/>
    <p:sldId id="312" r:id="rId16"/>
    <p:sldId id="310" r:id="rId17"/>
    <p:sldId id="321" r:id="rId18"/>
    <p:sldId id="301" r:id="rId19"/>
    <p:sldId id="302" r:id="rId20"/>
    <p:sldId id="298" r:id="rId21"/>
    <p:sldId id="314" r:id="rId22"/>
    <p:sldId id="315" r:id="rId23"/>
    <p:sldId id="316" r:id="rId24"/>
    <p:sldId id="295" r:id="rId25"/>
    <p:sldId id="344" r:id="rId26"/>
    <p:sldId id="322" r:id="rId27"/>
    <p:sldId id="299" r:id="rId28"/>
    <p:sldId id="296" r:id="rId29"/>
    <p:sldId id="324" r:id="rId30"/>
    <p:sldId id="325" r:id="rId31"/>
    <p:sldId id="323" r:id="rId32"/>
    <p:sldId id="328" r:id="rId33"/>
    <p:sldId id="333" r:id="rId34"/>
    <p:sldId id="334" r:id="rId35"/>
    <p:sldId id="336" r:id="rId36"/>
    <p:sldId id="326" r:id="rId37"/>
    <p:sldId id="327" r:id="rId38"/>
    <p:sldId id="329" r:id="rId39"/>
    <p:sldId id="343" r:id="rId40"/>
    <p:sldId id="342" r:id="rId41"/>
    <p:sldId id="338" r:id="rId42"/>
    <p:sldId id="339" r:id="rId43"/>
    <p:sldId id="346" r:id="rId44"/>
    <p:sldId id="345" r:id="rId45"/>
    <p:sldId id="337" r:id="rId46"/>
    <p:sldId id="297" r:id="rId47"/>
    <p:sldId id="341" r:id="rId48"/>
  </p:sldIdLst>
  <p:sldSz cx="9144000" cy="5143500" type="screen16x9"/>
  <p:notesSz cx="6858000" cy="9144000"/>
  <p:embeddedFontLst>
    <p:embeddedFont>
      <p:font typeface="Calibri" panose="020F0502020204030204" pitchFamily="34" charset="0"/>
      <p:regular r:id="rId50"/>
      <p:bold r:id="rId51"/>
      <p:italic r:id="rId52"/>
      <p:boldItalic r:id="rId53"/>
    </p:embeddedFont>
    <p:embeddedFont>
      <p:font typeface="Calibri Light" panose="020F0302020204030204" pitchFamily="34" charset="0"/>
      <p:regular r:id="rId54"/>
      <p:italic r:id="rId55"/>
    </p:embeddedFont>
    <p:embeddedFont>
      <p:font typeface="Lato" panose="020F0502020204030203" pitchFamily="34" charset="0"/>
      <p:regular r:id="rId56"/>
      <p:bold r:id="rId57"/>
      <p:italic r:id="rId58"/>
      <p:boldItalic r:id="rId5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DFAF793-4DD0-4706-A146-3A41C57F38DF}">
          <p14:sldIdLst>
            <p14:sldId id="256"/>
            <p14:sldId id="304"/>
            <p14:sldId id="318"/>
            <p14:sldId id="303"/>
            <p14:sldId id="305"/>
            <p14:sldId id="308"/>
            <p14:sldId id="306"/>
            <p14:sldId id="309"/>
            <p14:sldId id="307"/>
            <p14:sldId id="319"/>
            <p14:sldId id="320"/>
            <p14:sldId id="300"/>
            <p14:sldId id="311"/>
            <p14:sldId id="330"/>
            <p14:sldId id="312"/>
            <p14:sldId id="310"/>
            <p14:sldId id="321"/>
            <p14:sldId id="301"/>
            <p14:sldId id="302"/>
            <p14:sldId id="298"/>
            <p14:sldId id="314"/>
            <p14:sldId id="315"/>
            <p14:sldId id="316"/>
            <p14:sldId id="295"/>
            <p14:sldId id="344"/>
            <p14:sldId id="322"/>
            <p14:sldId id="299"/>
            <p14:sldId id="296"/>
            <p14:sldId id="324"/>
            <p14:sldId id="325"/>
            <p14:sldId id="323"/>
            <p14:sldId id="328"/>
            <p14:sldId id="333"/>
            <p14:sldId id="334"/>
            <p14:sldId id="336"/>
            <p14:sldId id="326"/>
            <p14:sldId id="327"/>
            <p14:sldId id="329"/>
            <p14:sldId id="343"/>
            <p14:sldId id="342"/>
            <p14:sldId id="338"/>
            <p14:sldId id="339"/>
            <p14:sldId id="346"/>
            <p14:sldId id="345"/>
            <p14:sldId id="337"/>
            <p14:sldId id="297"/>
            <p14:sldId id="341"/>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62" roundtripDataSignature="AMtx7mixCEk+jY3L2OPeuGmK6bfy53dG/g=="/>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uong Nguyen" initials="CN" lastIdx="1" clrIdx="0">
    <p:extLst>
      <p:ext uri="{19B8F6BF-5375-455C-9EA6-DF929625EA0E}">
        <p15:presenceInfo xmlns:p15="http://schemas.microsoft.com/office/powerpoint/2012/main" userId="943392d87349224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570"/>
  </p:normalViewPr>
  <p:slideViewPr>
    <p:cSldViewPr snapToGrid="0">
      <p:cViewPr varScale="1">
        <p:scale>
          <a:sx n="141" d="100"/>
          <a:sy n="141" d="100"/>
        </p:scale>
        <p:origin x="74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1.fntdata"/><Relationship Id="rId55" Type="http://schemas.openxmlformats.org/officeDocument/2006/relationships/font" Target="fonts/font6.fntdata"/><Relationship Id="rId63"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font" Target="fonts/font5.fntdata"/><Relationship Id="rId62"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4.fntdata"/><Relationship Id="rId58" Type="http://schemas.openxmlformats.org/officeDocument/2006/relationships/font" Target="fonts/font9.fntdata"/><Relationship Id="rId66"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57"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3.fntdata"/><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7.fntdata"/><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0.fntdata"/><Relationship Id="rId6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jp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76056819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0" name="Google Shape;13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65371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702E7-EE7E-47C3-8431-C8F9C2E80EC0}"/>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DD297EB4-D7F6-2FC6-D1EF-6ACA1D480311}"/>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CA6C6A80-11C4-66FE-A5FB-B19691B7CD3A}"/>
              </a:ext>
            </a:extLst>
          </p:cNvPr>
          <p:cNvSpPr>
            <a:spLocks noGrp="1"/>
          </p:cNvSpPr>
          <p:nvPr>
            <p:ph type="dt" sz="half" idx="10"/>
          </p:nvPr>
        </p:nvSpPr>
        <p:spPr/>
        <p:txBody>
          <a:bodyPr/>
          <a:lstStyle/>
          <a:p>
            <a:fld id="{48A87A34-81AB-432B-8DAE-1953F412C126}" type="datetimeFigureOut">
              <a:rPr lang="en-US" smtClean="0"/>
              <a:t>1/28/2023</a:t>
            </a:fld>
            <a:endParaRPr lang="en-US" dirty="0"/>
          </a:p>
        </p:txBody>
      </p:sp>
      <p:sp>
        <p:nvSpPr>
          <p:cNvPr id="5" name="Footer Placeholder 4">
            <a:extLst>
              <a:ext uri="{FF2B5EF4-FFF2-40B4-BE49-F238E27FC236}">
                <a16:creationId xmlns:a16="http://schemas.microsoft.com/office/drawing/2014/main" id="{C6E40AC2-FA9D-CB52-B82B-5BC979231A7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838F22A-FB49-7E0C-0317-EB6F573A8CC2}"/>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551710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4110A-2CBC-CF35-F14A-5156EAFFAB8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880D660-264C-14EC-CAC6-2A85961B2C7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9D60CF-CDC7-0B17-BBDF-290A079D0CA4}"/>
              </a:ext>
            </a:extLst>
          </p:cNvPr>
          <p:cNvSpPr>
            <a:spLocks noGrp="1"/>
          </p:cNvSpPr>
          <p:nvPr>
            <p:ph type="dt" sz="half" idx="10"/>
          </p:nvPr>
        </p:nvSpPr>
        <p:spPr/>
        <p:txBody>
          <a:bodyPr/>
          <a:lstStyle/>
          <a:p>
            <a:fld id="{48A87A34-81AB-432B-8DAE-1953F412C126}" type="datetimeFigureOut">
              <a:rPr lang="en-US" smtClean="0"/>
              <a:pPr/>
              <a:t>1/28/2023</a:t>
            </a:fld>
            <a:endParaRPr lang="en-US" dirty="0"/>
          </a:p>
        </p:txBody>
      </p:sp>
      <p:sp>
        <p:nvSpPr>
          <p:cNvPr id="5" name="Footer Placeholder 4">
            <a:extLst>
              <a:ext uri="{FF2B5EF4-FFF2-40B4-BE49-F238E27FC236}">
                <a16:creationId xmlns:a16="http://schemas.microsoft.com/office/drawing/2014/main" id="{4CB173B6-F557-C3C9-BEF0-CC075528B45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6D0AA6-2692-8241-80CB-D248F9FE0CFF}"/>
              </a:ext>
            </a:extLst>
          </p:cNvPr>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51913060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14F2A52-D536-9212-847F-3FCA9DE85ADE}"/>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B0F827C-A230-15E3-C3FF-044804C72D2B}"/>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DA6451-7E9E-62F3-D03A-F6AE70C845C3}"/>
              </a:ext>
            </a:extLst>
          </p:cNvPr>
          <p:cNvSpPr>
            <a:spLocks noGrp="1"/>
          </p:cNvSpPr>
          <p:nvPr>
            <p:ph type="dt" sz="half" idx="10"/>
          </p:nvPr>
        </p:nvSpPr>
        <p:spPr/>
        <p:txBody>
          <a:bodyPr/>
          <a:lstStyle/>
          <a:p>
            <a:fld id="{48A87A34-81AB-432B-8DAE-1953F412C126}" type="datetimeFigureOut">
              <a:rPr lang="en-US" smtClean="0"/>
              <a:pPr/>
              <a:t>1/28/2023</a:t>
            </a:fld>
            <a:endParaRPr lang="en-US" dirty="0"/>
          </a:p>
        </p:txBody>
      </p:sp>
      <p:sp>
        <p:nvSpPr>
          <p:cNvPr id="5" name="Footer Placeholder 4">
            <a:extLst>
              <a:ext uri="{FF2B5EF4-FFF2-40B4-BE49-F238E27FC236}">
                <a16:creationId xmlns:a16="http://schemas.microsoft.com/office/drawing/2014/main" id="{FC7EEDA4-E770-D5B3-46E7-29EFC5FBBAD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881473B-E5E2-68B8-B76D-5E1C878A048C}"/>
              </a:ext>
            </a:extLst>
          </p:cNvPr>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2445308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reaker page">
  <p:cSld name="Breaker page">
    <p:spTree>
      <p:nvGrpSpPr>
        <p:cNvPr id="1" name="Shape 23"/>
        <p:cNvGrpSpPr/>
        <p:nvPr/>
      </p:nvGrpSpPr>
      <p:grpSpPr>
        <a:xfrm>
          <a:off x="0" y="0"/>
          <a:ext cx="0" cy="0"/>
          <a:chOff x="0" y="0"/>
          <a:chExt cx="0" cy="0"/>
        </a:xfrm>
      </p:grpSpPr>
      <p:sp>
        <p:nvSpPr>
          <p:cNvPr id="24" name="Google Shape;24;p13"/>
          <p:cNvSpPr txBox="1">
            <a:spLocks noGrp="1"/>
          </p:cNvSpPr>
          <p:nvPr>
            <p:ph type="title"/>
          </p:nvPr>
        </p:nvSpPr>
        <p:spPr>
          <a:xfrm>
            <a:off x="457200" y="2346962"/>
            <a:ext cx="6279378" cy="430887"/>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sz="2800">
                <a:solidFill>
                  <a:srgbClr val="000000"/>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17585811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2F61C-D4AA-B6FE-2856-5C161BE259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754C993-B918-90E4-072F-BECFAEC4629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99993C-99CD-B67B-BB84-85E16C6BDA41}"/>
              </a:ext>
            </a:extLst>
          </p:cNvPr>
          <p:cNvSpPr>
            <a:spLocks noGrp="1"/>
          </p:cNvSpPr>
          <p:nvPr>
            <p:ph type="dt" sz="half" idx="10"/>
          </p:nvPr>
        </p:nvSpPr>
        <p:spPr/>
        <p:txBody>
          <a:bodyPr/>
          <a:lstStyle/>
          <a:p>
            <a:fld id="{48A87A34-81AB-432B-8DAE-1953F412C126}" type="datetimeFigureOut">
              <a:rPr lang="en-US" smtClean="0"/>
              <a:pPr/>
              <a:t>1/28/2023</a:t>
            </a:fld>
            <a:endParaRPr lang="en-US" dirty="0"/>
          </a:p>
        </p:txBody>
      </p:sp>
      <p:sp>
        <p:nvSpPr>
          <p:cNvPr id="5" name="Footer Placeholder 4">
            <a:extLst>
              <a:ext uri="{FF2B5EF4-FFF2-40B4-BE49-F238E27FC236}">
                <a16:creationId xmlns:a16="http://schemas.microsoft.com/office/drawing/2014/main" id="{BC63D466-CDF4-6DD1-3321-30B2BF0873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1137FF6-1AEF-EE41-540D-BE244DD78F51}"/>
              </a:ext>
            </a:extLst>
          </p:cNvPr>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7491059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94557-9A71-0F43-25C2-8456A8BB7675}"/>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EE2F4029-AFB5-EBE7-4C11-3A2EC7B7E4EC}"/>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2AC05A8-B98D-D6C7-E0B7-3B9BC1A94C9A}"/>
              </a:ext>
            </a:extLst>
          </p:cNvPr>
          <p:cNvSpPr>
            <a:spLocks noGrp="1"/>
          </p:cNvSpPr>
          <p:nvPr>
            <p:ph type="dt" sz="half" idx="10"/>
          </p:nvPr>
        </p:nvSpPr>
        <p:spPr/>
        <p:txBody>
          <a:bodyPr/>
          <a:lstStyle/>
          <a:p>
            <a:fld id="{48A87A34-81AB-432B-8DAE-1953F412C126}" type="datetimeFigureOut">
              <a:rPr lang="en-US" smtClean="0"/>
              <a:t>1/28/2023</a:t>
            </a:fld>
            <a:endParaRPr lang="en-US" dirty="0"/>
          </a:p>
        </p:txBody>
      </p:sp>
      <p:sp>
        <p:nvSpPr>
          <p:cNvPr id="5" name="Footer Placeholder 4">
            <a:extLst>
              <a:ext uri="{FF2B5EF4-FFF2-40B4-BE49-F238E27FC236}">
                <a16:creationId xmlns:a16="http://schemas.microsoft.com/office/drawing/2014/main" id="{66477ED9-82D6-E879-7B09-1DF6DB9C3D2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E9A8AC7-FB8A-E22D-136A-1EEB8EDBF532}"/>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8763184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A6279-7900-910A-1882-3E69ABD358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D6B3F98-A759-B2A4-6015-AAB0101E943B}"/>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5FFD50F-38BE-2078-7B71-B68CECF24E11}"/>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57FC5A-3600-9EEE-43DD-00AC1F7EDFE5}"/>
              </a:ext>
            </a:extLst>
          </p:cNvPr>
          <p:cNvSpPr>
            <a:spLocks noGrp="1"/>
          </p:cNvSpPr>
          <p:nvPr>
            <p:ph type="dt" sz="half" idx="10"/>
          </p:nvPr>
        </p:nvSpPr>
        <p:spPr/>
        <p:txBody>
          <a:bodyPr/>
          <a:lstStyle/>
          <a:p>
            <a:fld id="{48A87A34-81AB-432B-8DAE-1953F412C126}" type="datetimeFigureOut">
              <a:rPr lang="en-US" smtClean="0"/>
              <a:pPr/>
              <a:t>1/28/2023</a:t>
            </a:fld>
            <a:endParaRPr lang="en-US" dirty="0"/>
          </a:p>
        </p:txBody>
      </p:sp>
      <p:sp>
        <p:nvSpPr>
          <p:cNvPr id="6" name="Footer Placeholder 5">
            <a:extLst>
              <a:ext uri="{FF2B5EF4-FFF2-40B4-BE49-F238E27FC236}">
                <a16:creationId xmlns:a16="http://schemas.microsoft.com/office/drawing/2014/main" id="{E44108DD-E70B-C607-D228-CD9457E9C42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C3C5763-C71C-0BBC-4ABD-0A63931B3F02}"/>
              </a:ext>
            </a:extLst>
          </p:cNvPr>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9859026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4947C-9F95-6D78-0158-B2E2C03DFA4B}"/>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084CF16A-1FC8-514D-65C0-4B54AA163B89}"/>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8A5A56E0-C378-248D-6E3A-32092329C8DA}"/>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83C86A3-E55D-1932-FD9C-A071D7B0754F}"/>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7091AEDC-BB05-70A7-16C3-CAADAD57E857}"/>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91B8AF4-FC0D-0A98-E9E1-A5050F3078FE}"/>
              </a:ext>
            </a:extLst>
          </p:cNvPr>
          <p:cNvSpPr>
            <a:spLocks noGrp="1"/>
          </p:cNvSpPr>
          <p:nvPr>
            <p:ph type="dt" sz="half" idx="10"/>
          </p:nvPr>
        </p:nvSpPr>
        <p:spPr/>
        <p:txBody>
          <a:bodyPr/>
          <a:lstStyle/>
          <a:p>
            <a:fld id="{48A87A34-81AB-432B-8DAE-1953F412C126}" type="datetimeFigureOut">
              <a:rPr lang="en-US" smtClean="0"/>
              <a:pPr/>
              <a:t>1/28/2023</a:t>
            </a:fld>
            <a:endParaRPr lang="en-US" dirty="0"/>
          </a:p>
        </p:txBody>
      </p:sp>
      <p:sp>
        <p:nvSpPr>
          <p:cNvPr id="8" name="Footer Placeholder 7">
            <a:extLst>
              <a:ext uri="{FF2B5EF4-FFF2-40B4-BE49-F238E27FC236}">
                <a16:creationId xmlns:a16="http://schemas.microsoft.com/office/drawing/2014/main" id="{395FE92E-E442-8D9F-B9D8-AFFCCE64CEF5}"/>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83D75D1E-5DD5-FCC0-1A10-EF4A11928B1A}"/>
              </a:ext>
            </a:extLst>
          </p:cNvPr>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2012623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246FF-C101-2A4C-A46D-060DB044850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90A43E8-A65D-9975-2F61-92E5609F4088}"/>
              </a:ext>
            </a:extLst>
          </p:cNvPr>
          <p:cNvSpPr>
            <a:spLocks noGrp="1"/>
          </p:cNvSpPr>
          <p:nvPr>
            <p:ph type="dt" sz="half" idx="10"/>
          </p:nvPr>
        </p:nvSpPr>
        <p:spPr/>
        <p:txBody>
          <a:bodyPr/>
          <a:lstStyle/>
          <a:p>
            <a:fld id="{48A87A34-81AB-432B-8DAE-1953F412C126}" type="datetimeFigureOut">
              <a:rPr lang="en-US" smtClean="0"/>
              <a:t>1/28/2023</a:t>
            </a:fld>
            <a:endParaRPr lang="en-US" dirty="0"/>
          </a:p>
        </p:txBody>
      </p:sp>
      <p:sp>
        <p:nvSpPr>
          <p:cNvPr id="4" name="Footer Placeholder 3">
            <a:extLst>
              <a:ext uri="{FF2B5EF4-FFF2-40B4-BE49-F238E27FC236}">
                <a16:creationId xmlns:a16="http://schemas.microsoft.com/office/drawing/2014/main" id="{E59FEFF0-1858-F5ED-8646-1074ECA7E8C8}"/>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CB6BD03F-9003-172A-3ED8-6B49BA9325F6}"/>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05920937"/>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F92CA89-597D-2BF6-BFE4-6E9F8E73EAC3}"/>
              </a:ext>
            </a:extLst>
          </p:cNvPr>
          <p:cNvSpPr>
            <a:spLocks noGrp="1"/>
          </p:cNvSpPr>
          <p:nvPr>
            <p:ph type="dt" sz="half" idx="10"/>
          </p:nvPr>
        </p:nvSpPr>
        <p:spPr/>
        <p:txBody>
          <a:bodyPr/>
          <a:lstStyle/>
          <a:p>
            <a:fld id="{48A87A34-81AB-432B-8DAE-1953F412C126}" type="datetimeFigureOut">
              <a:rPr lang="en-US" smtClean="0"/>
              <a:t>1/28/2023</a:t>
            </a:fld>
            <a:endParaRPr lang="en-US" dirty="0"/>
          </a:p>
        </p:txBody>
      </p:sp>
      <p:sp>
        <p:nvSpPr>
          <p:cNvPr id="3" name="Footer Placeholder 2">
            <a:extLst>
              <a:ext uri="{FF2B5EF4-FFF2-40B4-BE49-F238E27FC236}">
                <a16:creationId xmlns:a16="http://schemas.microsoft.com/office/drawing/2014/main" id="{598C4686-8F3C-E42A-2A43-F1984306E172}"/>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580B64D-6B46-3FCA-3515-93D48E2AD7E8}"/>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77273248"/>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A0ECF-32FE-680A-4E13-27081FA7A812}"/>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AFA765F3-B1C6-1735-877C-6BD2D7B5C884}"/>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9AE0C28-6262-25D1-E02D-9BE7BECEFD2A}"/>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6136814D-6653-740C-3288-863F35FCC370}"/>
              </a:ext>
            </a:extLst>
          </p:cNvPr>
          <p:cNvSpPr>
            <a:spLocks noGrp="1"/>
          </p:cNvSpPr>
          <p:nvPr>
            <p:ph type="dt" sz="half" idx="10"/>
          </p:nvPr>
        </p:nvSpPr>
        <p:spPr/>
        <p:txBody>
          <a:bodyPr/>
          <a:lstStyle/>
          <a:p>
            <a:fld id="{48A87A34-81AB-432B-8DAE-1953F412C126}" type="datetimeFigureOut">
              <a:rPr lang="en-US" smtClean="0"/>
              <a:pPr/>
              <a:t>1/28/2023</a:t>
            </a:fld>
            <a:endParaRPr lang="en-US" dirty="0"/>
          </a:p>
        </p:txBody>
      </p:sp>
      <p:sp>
        <p:nvSpPr>
          <p:cNvPr id="6" name="Footer Placeholder 5">
            <a:extLst>
              <a:ext uri="{FF2B5EF4-FFF2-40B4-BE49-F238E27FC236}">
                <a16:creationId xmlns:a16="http://schemas.microsoft.com/office/drawing/2014/main" id="{18D62B1C-D52C-5CFC-0746-A747BB90D6D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3B8DACD-5A74-3633-A7C3-B9A0785D3B6E}"/>
              </a:ext>
            </a:extLst>
          </p:cNvPr>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6599493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88E57-FC34-FF7C-2412-123A119DEF38}"/>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000CB137-A65C-D452-6106-93E2E64FC7D1}"/>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630BE1FC-8CA5-35A3-D636-2058E8873F79}"/>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996E5A75-0E9A-42AB-2246-8201B2E1C5AD}"/>
              </a:ext>
            </a:extLst>
          </p:cNvPr>
          <p:cNvSpPr>
            <a:spLocks noGrp="1"/>
          </p:cNvSpPr>
          <p:nvPr>
            <p:ph type="dt" sz="half" idx="10"/>
          </p:nvPr>
        </p:nvSpPr>
        <p:spPr/>
        <p:txBody>
          <a:bodyPr/>
          <a:lstStyle/>
          <a:p>
            <a:fld id="{48A87A34-81AB-432B-8DAE-1953F412C126}" type="datetimeFigureOut">
              <a:rPr lang="en-US" smtClean="0"/>
              <a:pPr/>
              <a:t>1/28/2023</a:t>
            </a:fld>
            <a:endParaRPr lang="en-US" dirty="0"/>
          </a:p>
        </p:txBody>
      </p:sp>
      <p:sp>
        <p:nvSpPr>
          <p:cNvPr id="6" name="Footer Placeholder 5">
            <a:extLst>
              <a:ext uri="{FF2B5EF4-FFF2-40B4-BE49-F238E27FC236}">
                <a16:creationId xmlns:a16="http://schemas.microsoft.com/office/drawing/2014/main" id="{BEE0EF89-5932-2509-1BA7-65DD5678E05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1F0741F-5A30-0CF8-33D6-3FB08ACF5C85}"/>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0395551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DB9E0F6-56F9-2667-2625-A8B9F1D68743}"/>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79155C9-2AC5-18CE-A311-AF2860B70BF1}"/>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65C951-EAD9-1B41-D1D3-00698F5C7F09}"/>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48A87A34-81AB-432B-8DAE-1953F412C126}" type="datetimeFigureOut">
              <a:rPr lang="en-US" smtClean="0"/>
              <a:pPr/>
              <a:t>1/28/2023</a:t>
            </a:fld>
            <a:endParaRPr lang="en-US" dirty="0"/>
          </a:p>
        </p:txBody>
      </p:sp>
      <p:sp>
        <p:nvSpPr>
          <p:cNvPr id="5" name="Footer Placeholder 4">
            <a:extLst>
              <a:ext uri="{FF2B5EF4-FFF2-40B4-BE49-F238E27FC236}">
                <a16:creationId xmlns:a16="http://schemas.microsoft.com/office/drawing/2014/main" id="{51E37AFA-9CF1-9D40-5C54-C57ADC64B359}"/>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553BC98-0C71-5559-E1E1-C22ACB4F6CC5}"/>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08014737"/>
      </p:ext>
    </p:extLst>
  </p:cSld>
  <p:clrMap bg1="lt1" tx1="dk1" bg2="lt2" tx2="dk2" accent1="accent1" accent2="accent2" accent3="accent3" accent4="accent4" accent5="accent5" accent6="accent6" hlink="hlink" folHlink="folHlink"/>
  <p:sldLayoutIdLst>
    <p:sldLayoutId id="2147483836" r:id="rId1"/>
    <p:sldLayoutId id="2147483837" r:id="rId2"/>
    <p:sldLayoutId id="2147483838" r:id="rId3"/>
    <p:sldLayoutId id="2147483839" r:id="rId4"/>
    <p:sldLayoutId id="2147483840" r:id="rId5"/>
    <p:sldLayoutId id="2147483841" r:id="rId6"/>
    <p:sldLayoutId id="2147483842" r:id="rId7"/>
    <p:sldLayoutId id="2147483843" r:id="rId8"/>
    <p:sldLayoutId id="2147483844" r:id="rId9"/>
    <p:sldLayoutId id="2147483845" r:id="rId10"/>
    <p:sldLayoutId id="2147483846" r:id="rId11"/>
    <p:sldLayoutId id="2147483847" r:id="rId12"/>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
          <p:cNvSpPr txBox="1">
            <a:spLocks noGrp="1"/>
          </p:cNvSpPr>
          <p:nvPr>
            <p:ph type="ctrTitle"/>
          </p:nvPr>
        </p:nvSpPr>
        <p:spPr>
          <a:xfrm>
            <a:off x="1498139" y="635318"/>
            <a:ext cx="6264322" cy="1130114"/>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US" sz="4000" b="1" err="1">
                <a:solidFill>
                  <a:schemeClr val="accent2">
                    <a:lumMod val="50000"/>
                  </a:schemeClr>
                </a:solidFill>
              </a:rPr>
              <a:t>Giới</a:t>
            </a:r>
            <a:r>
              <a:rPr lang="en-US" sz="4000" b="1">
                <a:solidFill>
                  <a:schemeClr val="accent2">
                    <a:lumMod val="50000"/>
                  </a:schemeClr>
                </a:solidFill>
              </a:rPr>
              <a:t> </a:t>
            </a:r>
            <a:r>
              <a:rPr lang="en-US" sz="4000" b="1" err="1">
                <a:solidFill>
                  <a:schemeClr val="accent2">
                    <a:lumMod val="50000"/>
                  </a:schemeClr>
                </a:solidFill>
              </a:rPr>
              <a:t>thiệu</a:t>
            </a:r>
            <a:r>
              <a:rPr lang="en-US" sz="4000" b="1">
                <a:solidFill>
                  <a:schemeClr val="accent2">
                    <a:lumMod val="50000"/>
                  </a:schemeClr>
                </a:solidFill>
              </a:rPr>
              <a:t> </a:t>
            </a:r>
            <a:r>
              <a:rPr lang="en-US" sz="4000" b="1" err="1">
                <a:solidFill>
                  <a:schemeClr val="accent2">
                    <a:lumMod val="50000"/>
                  </a:schemeClr>
                </a:solidFill>
              </a:rPr>
              <a:t>về</a:t>
            </a:r>
            <a:r>
              <a:rPr lang="en-US" sz="4000" b="1">
                <a:solidFill>
                  <a:schemeClr val="accent2">
                    <a:lumMod val="50000"/>
                  </a:schemeClr>
                </a:solidFill>
              </a:rPr>
              <a:t> Docker</a:t>
            </a:r>
            <a:br>
              <a:rPr lang="en-US" sz="4000" b="1">
                <a:solidFill>
                  <a:schemeClr val="accent2">
                    <a:lumMod val="50000"/>
                  </a:schemeClr>
                </a:solidFill>
              </a:rPr>
            </a:br>
            <a:endParaRPr sz="4000" b="1">
              <a:solidFill>
                <a:schemeClr val="accent2">
                  <a:lumMod val="50000"/>
                </a:schemeClr>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40966" y="1704452"/>
            <a:ext cx="2408959" cy="1927168"/>
          </a:xfrm>
          <a:prstGeom prst="rect">
            <a:avLst/>
          </a:prstGeom>
        </p:spPr>
      </p:pic>
      <p:sp>
        <p:nvSpPr>
          <p:cNvPr id="3" name="TextBox 2">
            <a:extLst>
              <a:ext uri="{FF2B5EF4-FFF2-40B4-BE49-F238E27FC236}">
                <a16:creationId xmlns:a16="http://schemas.microsoft.com/office/drawing/2014/main" id="{D6E7B8C6-4B94-1EE0-7F58-BB0EFA389F06}"/>
              </a:ext>
            </a:extLst>
          </p:cNvPr>
          <p:cNvSpPr txBox="1"/>
          <p:nvPr/>
        </p:nvSpPr>
        <p:spPr>
          <a:xfrm>
            <a:off x="3826934" y="4508182"/>
            <a:ext cx="1976118" cy="369332"/>
          </a:xfrm>
          <a:prstGeom prst="rect">
            <a:avLst/>
          </a:prstGeom>
          <a:noFill/>
        </p:spPr>
        <p:txBody>
          <a:bodyPr wrap="none" rtlCol="0">
            <a:spAutoFit/>
          </a:bodyPr>
          <a:lstStyle/>
          <a:p>
            <a:r>
              <a:rPr lang="en-US"/>
              <a:t>https://cuongit.net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FC766-21A2-49BD-B7EC-A19390C46156}"/>
              </a:ext>
            </a:extLst>
          </p:cNvPr>
          <p:cNvSpPr>
            <a:spLocks noGrp="1"/>
          </p:cNvSpPr>
          <p:nvPr>
            <p:ph type="title"/>
          </p:nvPr>
        </p:nvSpPr>
        <p:spPr>
          <a:xfrm>
            <a:off x="2974201" y="377276"/>
            <a:ext cx="2629895" cy="467274"/>
          </a:xfrm>
        </p:spPr>
        <p:txBody>
          <a:bodyPr/>
          <a:lstStyle/>
          <a:p>
            <a:pPr algn="ctr"/>
            <a:r>
              <a:rPr lang="en-US" sz="2400"/>
              <a:t>CI/CD</a:t>
            </a:r>
          </a:p>
        </p:txBody>
      </p:sp>
      <p:sp>
        <p:nvSpPr>
          <p:cNvPr id="3" name="Content Placeholder 2">
            <a:extLst>
              <a:ext uri="{FF2B5EF4-FFF2-40B4-BE49-F238E27FC236}">
                <a16:creationId xmlns:a16="http://schemas.microsoft.com/office/drawing/2014/main" id="{6D804999-6E30-4C0F-A029-E82CDF8EB831}"/>
              </a:ext>
            </a:extLst>
          </p:cNvPr>
          <p:cNvSpPr>
            <a:spLocks noGrp="1"/>
          </p:cNvSpPr>
          <p:nvPr>
            <p:ph idx="1"/>
          </p:nvPr>
        </p:nvSpPr>
        <p:spPr/>
        <p:txBody>
          <a:bodyPr/>
          <a:lstStyle/>
          <a:p>
            <a:r>
              <a:rPr lang="en-US"/>
              <a:t>CI/CD với Jenkins</a:t>
            </a:r>
          </a:p>
        </p:txBody>
      </p:sp>
      <p:pic>
        <p:nvPicPr>
          <p:cNvPr id="3074" name="Picture 2" descr="Continuous Integration with Jenkins - Besant Technologies Blog">
            <a:extLst>
              <a:ext uri="{FF2B5EF4-FFF2-40B4-BE49-F238E27FC236}">
                <a16:creationId xmlns:a16="http://schemas.microsoft.com/office/drawing/2014/main" id="{254B6A82-5331-434C-BA5D-C4A2F82463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10971" y="1571413"/>
            <a:ext cx="3876029" cy="27715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69015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D804999-6E30-4C0F-A029-E82CDF8EB831}"/>
              </a:ext>
            </a:extLst>
          </p:cNvPr>
          <p:cNvSpPr>
            <a:spLocks noGrp="1"/>
          </p:cNvSpPr>
          <p:nvPr>
            <p:ph idx="1"/>
          </p:nvPr>
        </p:nvSpPr>
        <p:spPr>
          <a:xfrm>
            <a:off x="457200" y="628153"/>
            <a:ext cx="8229600" cy="3670797"/>
          </a:xfrm>
        </p:spPr>
        <p:txBody>
          <a:bodyPr/>
          <a:lstStyle/>
          <a:p>
            <a:pPr algn="ctr"/>
            <a:r>
              <a:rPr lang="en-US" sz="2400">
                <a:solidFill>
                  <a:srgbClr val="0070C0"/>
                </a:solidFill>
              </a:rPr>
              <a:t>Docker là gì?</a:t>
            </a:r>
          </a:p>
        </p:txBody>
      </p:sp>
      <p:pic>
        <p:nvPicPr>
          <p:cNvPr id="6" name="Picture 5">
            <a:extLst>
              <a:ext uri="{FF2B5EF4-FFF2-40B4-BE49-F238E27FC236}">
                <a16:creationId xmlns:a16="http://schemas.microsoft.com/office/drawing/2014/main" id="{5EEFDA00-8BD0-44B0-AD88-1D6F18BAF5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0438" y="1627487"/>
            <a:ext cx="2837994" cy="2270396"/>
          </a:xfrm>
          <a:prstGeom prst="rect">
            <a:avLst/>
          </a:prstGeom>
        </p:spPr>
      </p:pic>
      <p:pic>
        <p:nvPicPr>
          <p:cNvPr id="5" name="Picture 4">
            <a:extLst>
              <a:ext uri="{FF2B5EF4-FFF2-40B4-BE49-F238E27FC236}">
                <a16:creationId xmlns:a16="http://schemas.microsoft.com/office/drawing/2014/main" id="{91C9E7CF-7C25-43B0-B24C-4FE4B513894C}"/>
              </a:ext>
            </a:extLst>
          </p:cNvPr>
          <p:cNvPicPr>
            <a:picLocks noChangeAspect="1"/>
          </p:cNvPicPr>
          <p:nvPr/>
        </p:nvPicPr>
        <p:blipFill>
          <a:blip r:embed="rId3"/>
          <a:stretch>
            <a:fillRect/>
          </a:stretch>
        </p:blipFill>
        <p:spPr>
          <a:xfrm>
            <a:off x="4572000" y="1627487"/>
            <a:ext cx="3471982" cy="2356630"/>
          </a:xfrm>
          <a:prstGeom prst="rect">
            <a:avLst/>
          </a:prstGeom>
        </p:spPr>
      </p:pic>
    </p:spTree>
    <p:extLst>
      <p:ext uri="{BB962C8B-B14F-4D97-AF65-F5344CB8AC3E}">
        <p14:creationId xmlns:p14="http://schemas.microsoft.com/office/powerpoint/2010/main" val="1605204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9" name="TextBox 8"/>
          <p:cNvSpPr txBox="1"/>
          <p:nvPr/>
        </p:nvSpPr>
        <p:spPr>
          <a:xfrm>
            <a:off x="3662873" y="233269"/>
            <a:ext cx="2842702" cy="461665"/>
          </a:xfrm>
          <a:prstGeom prst="rect">
            <a:avLst/>
          </a:prstGeom>
          <a:noFill/>
        </p:spPr>
        <p:txBody>
          <a:bodyPr wrap="square" rtlCol="0">
            <a:spAutoFit/>
          </a:bodyPr>
          <a:lstStyle/>
          <a:p>
            <a:r>
              <a:rPr lang="en-US" sz="2400">
                <a:ln w="0"/>
                <a:solidFill>
                  <a:schemeClr val="tx1">
                    <a:lumMod val="50000"/>
                    <a:lumOff val="50000"/>
                  </a:schemeClr>
                </a:solidFill>
              </a:rPr>
              <a:t>Docker </a:t>
            </a:r>
            <a:r>
              <a:rPr lang="en-US" sz="2400" err="1">
                <a:ln w="0"/>
                <a:solidFill>
                  <a:schemeClr val="tx1">
                    <a:lumMod val="50000"/>
                    <a:lumOff val="50000"/>
                  </a:schemeClr>
                </a:solidFill>
              </a:rPr>
              <a:t>là</a:t>
            </a:r>
            <a:r>
              <a:rPr lang="en-US" sz="2400">
                <a:ln w="0"/>
                <a:solidFill>
                  <a:schemeClr val="tx1">
                    <a:lumMod val="50000"/>
                    <a:lumOff val="50000"/>
                  </a:schemeClr>
                </a:solidFill>
              </a:rPr>
              <a:t> </a:t>
            </a:r>
            <a:r>
              <a:rPr lang="en-US" sz="2400" err="1">
                <a:ln w="0"/>
                <a:solidFill>
                  <a:schemeClr val="tx1">
                    <a:lumMod val="50000"/>
                    <a:lumOff val="50000"/>
                  </a:schemeClr>
                </a:solidFill>
              </a:rPr>
              <a:t>gì</a:t>
            </a:r>
            <a:r>
              <a:rPr lang="en-US" sz="2400">
                <a:ln w="0"/>
                <a:solidFill>
                  <a:schemeClr val="tx1">
                    <a:lumMod val="50000"/>
                    <a:lumOff val="50000"/>
                  </a:schemeClr>
                </a:solidFill>
              </a:rPr>
              <a:t>?</a:t>
            </a:r>
          </a:p>
        </p:txBody>
      </p:sp>
      <p:pic>
        <p:nvPicPr>
          <p:cNvPr id="56" name="Picture 5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62760" y="1845856"/>
            <a:ext cx="1958733" cy="1566987"/>
          </a:xfrm>
          <a:prstGeom prst="rect">
            <a:avLst/>
          </a:prstGeom>
        </p:spPr>
      </p:pic>
      <p:sp>
        <p:nvSpPr>
          <p:cNvPr id="19" name="TextBox 18"/>
          <p:cNvSpPr txBox="1"/>
          <p:nvPr/>
        </p:nvSpPr>
        <p:spPr>
          <a:xfrm>
            <a:off x="735385" y="1027042"/>
            <a:ext cx="5989416" cy="2642134"/>
          </a:xfrm>
          <a:prstGeom prst="rect">
            <a:avLst/>
          </a:prstGeom>
          <a:noFill/>
        </p:spPr>
        <p:txBody>
          <a:bodyPr wrap="square" rtlCol="0">
            <a:spAutoFit/>
          </a:bodyPr>
          <a:lstStyle/>
          <a:p>
            <a:pPr algn="just">
              <a:lnSpc>
                <a:spcPct val="120000"/>
              </a:lnSpc>
            </a:pPr>
            <a:r>
              <a:rPr lang="en-US" sz="1550"/>
              <a:t>- Docker </a:t>
            </a:r>
            <a:r>
              <a:rPr lang="en-US" sz="1550" err="1"/>
              <a:t>không</a:t>
            </a:r>
            <a:r>
              <a:rPr lang="en-US" sz="1550"/>
              <a:t> </a:t>
            </a:r>
            <a:r>
              <a:rPr lang="en-US" sz="1550" err="1"/>
              <a:t>phải</a:t>
            </a:r>
            <a:r>
              <a:rPr lang="en-US" sz="1550"/>
              <a:t> </a:t>
            </a:r>
            <a:r>
              <a:rPr lang="en-US" sz="1550" err="1"/>
              <a:t>là</a:t>
            </a:r>
            <a:r>
              <a:rPr lang="en-US" sz="1550"/>
              <a:t> </a:t>
            </a:r>
            <a:r>
              <a:rPr lang="en-US" sz="1550" err="1"/>
              <a:t>một</a:t>
            </a:r>
            <a:r>
              <a:rPr lang="en-US" sz="1550"/>
              <a:t> </a:t>
            </a:r>
            <a:r>
              <a:rPr lang="en-US" sz="1550" err="1"/>
              <a:t>ngôn</a:t>
            </a:r>
            <a:r>
              <a:rPr lang="en-US" sz="1550"/>
              <a:t> </a:t>
            </a:r>
            <a:r>
              <a:rPr lang="en-US" sz="1550" err="1"/>
              <a:t>ngữ</a:t>
            </a:r>
            <a:r>
              <a:rPr lang="en-US" sz="1550"/>
              <a:t> </a:t>
            </a:r>
            <a:r>
              <a:rPr lang="en-US" sz="1550" err="1"/>
              <a:t>lập</a:t>
            </a:r>
            <a:r>
              <a:rPr lang="en-US" sz="1550"/>
              <a:t> </a:t>
            </a:r>
            <a:r>
              <a:rPr lang="en-US" sz="1550" err="1"/>
              <a:t>trình</a:t>
            </a:r>
            <a:r>
              <a:rPr lang="en-US" sz="1550"/>
              <a:t> hay 1 </a:t>
            </a:r>
            <a:r>
              <a:rPr lang="en-US" sz="1550" err="1"/>
              <a:t>thư</a:t>
            </a:r>
            <a:r>
              <a:rPr lang="en-US" sz="1550"/>
              <a:t> </a:t>
            </a:r>
            <a:r>
              <a:rPr lang="en-US" sz="1550" err="1"/>
              <a:t>viện</a:t>
            </a:r>
            <a:endParaRPr lang="en-US" sz="1550"/>
          </a:p>
          <a:p>
            <a:pPr algn="just">
              <a:lnSpc>
                <a:spcPct val="120000"/>
              </a:lnSpc>
            </a:pPr>
            <a:r>
              <a:rPr lang="en-US" sz="1550"/>
              <a:t>- Docker </a:t>
            </a:r>
            <a:r>
              <a:rPr lang="en-US" sz="1550" err="1"/>
              <a:t>là</a:t>
            </a:r>
            <a:r>
              <a:rPr lang="en-US" sz="1550"/>
              <a:t> </a:t>
            </a:r>
            <a:r>
              <a:rPr lang="en-US" sz="1550" err="1"/>
              <a:t>một</a:t>
            </a:r>
            <a:r>
              <a:rPr lang="en-US" sz="1550"/>
              <a:t> </a:t>
            </a:r>
            <a:r>
              <a:rPr lang="en-US" sz="1550" err="1"/>
              <a:t>công</a:t>
            </a:r>
            <a:r>
              <a:rPr lang="en-US" sz="1550"/>
              <a:t> cụ cho phép dựng, kiểm thử và triển khai ứng dụng lên </a:t>
            </a:r>
            <a:r>
              <a:rPr lang="en-US" sz="1550" err="1"/>
              <a:t>nhiều</a:t>
            </a:r>
            <a:r>
              <a:rPr lang="en-US" sz="1550"/>
              <a:t> </a:t>
            </a:r>
            <a:r>
              <a:rPr lang="en-US" sz="1550" err="1"/>
              <a:t>môi</a:t>
            </a:r>
            <a:r>
              <a:rPr lang="en-US" sz="1550"/>
              <a:t> </a:t>
            </a:r>
            <a:r>
              <a:rPr lang="en-US" sz="1550" err="1"/>
              <a:t>trường</a:t>
            </a:r>
            <a:r>
              <a:rPr lang="en-US" sz="1550"/>
              <a:t> </a:t>
            </a:r>
            <a:r>
              <a:rPr lang="en-US" sz="1550" err="1"/>
              <a:t>khác</a:t>
            </a:r>
            <a:r>
              <a:rPr lang="en-US" sz="1550"/>
              <a:t> </a:t>
            </a:r>
            <a:r>
              <a:rPr lang="en-US" sz="1550" err="1"/>
              <a:t>nhau</a:t>
            </a:r>
            <a:r>
              <a:rPr lang="en-US" sz="1550"/>
              <a:t> 1 </a:t>
            </a:r>
            <a:r>
              <a:rPr lang="en-US" sz="1550" err="1"/>
              <a:t>cách</a:t>
            </a:r>
            <a:r>
              <a:rPr lang="en-US" sz="1550"/>
              <a:t> </a:t>
            </a:r>
            <a:r>
              <a:rPr lang="en-US" sz="1550" err="1"/>
              <a:t>đơn</a:t>
            </a:r>
            <a:r>
              <a:rPr lang="en-US" sz="1550"/>
              <a:t> </a:t>
            </a:r>
            <a:r>
              <a:rPr lang="en-US" sz="1550" err="1"/>
              <a:t>giản</a:t>
            </a:r>
            <a:r>
              <a:rPr lang="en-US" sz="1550"/>
              <a:t>.</a:t>
            </a:r>
            <a:br>
              <a:rPr lang="en-US" sz="1550"/>
            </a:br>
            <a:r>
              <a:rPr lang="en-US" sz="1550"/>
              <a:t>- Docker </a:t>
            </a:r>
            <a:r>
              <a:rPr lang="en-US" sz="1550" err="1"/>
              <a:t>giúp</a:t>
            </a:r>
            <a:r>
              <a:rPr lang="en-US" sz="1550"/>
              <a:t> </a:t>
            </a:r>
            <a:r>
              <a:rPr lang="en-US" sz="1550" err="1"/>
              <a:t>đóng</a:t>
            </a:r>
            <a:r>
              <a:rPr lang="en-US" sz="1550"/>
              <a:t> </a:t>
            </a:r>
            <a:r>
              <a:rPr lang="en-US" sz="1550" err="1"/>
              <a:t>gói</a:t>
            </a:r>
            <a:r>
              <a:rPr lang="en-US" sz="1550"/>
              <a:t> </a:t>
            </a:r>
            <a:r>
              <a:rPr lang="en-US" sz="1550" err="1"/>
              <a:t>ứng</a:t>
            </a:r>
            <a:r>
              <a:rPr lang="en-US" sz="1550"/>
              <a:t> </a:t>
            </a:r>
            <a:r>
              <a:rPr lang="en-US" sz="1550" err="1"/>
              <a:t>dụng</a:t>
            </a:r>
            <a:r>
              <a:rPr lang="en-US" sz="1550"/>
              <a:t> </a:t>
            </a:r>
            <a:r>
              <a:rPr lang="en-US" sz="1550" err="1"/>
              <a:t>cùng</a:t>
            </a:r>
            <a:r>
              <a:rPr lang="en-US" sz="1550"/>
              <a:t> </a:t>
            </a:r>
            <a:r>
              <a:rPr lang="en-US" sz="1550" err="1"/>
              <a:t>toàn</a:t>
            </a:r>
            <a:r>
              <a:rPr lang="en-US" sz="1550"/>
              <a:t> </a:t>
            </a:r>
            <a:r>
              <a:rPr lang="en-US" sz="1550" err="1"/>
              <a:t>bộ</a:t>
            </a:r>
            <a:r>
              <a:rPr lang="en-US" sz="1550"/>
              <a:t> </a:t>
            </a:r>
            <a:r>
              <a:rPr lang="en-US" sz="1550" err="1"/>
              <a:t>các</a:t>
            </a:r>
            <a:r>
              <a:rPr lang="en-US" sz="1550"/>
              <a:t> </a:t>
            </a:r>
            <a:r>
              <a:rPr lang="en-US" sz="1550" err="1"/>
              <a:t>thư</a:t>
            </a:r>
            <a:r>
              <a:rPr lang="en-US" sz="1550"/>
              <a:t> </a:t>
            </a:r>
            <a:r>
              <a:rPr lang="en-US" sz="1550" err="1"/>
              <a:t>viện</a:t>
            </a:r>
            <a:r>
              <a:rPr lang="en-US" sz="1550"/>
              <a:t> </a:t>
            </a:r>
            <a:r>
              <a:rPr lang="en-US" sz="1550" err="1"/>
              <a:t>cần</a:t>
            </a:r>
            <a:r>
              <a:rPr lang="en-US" sz="1550"/>
              <a:t> </a:t>
            </a:r>
            <a:r>
              <a:rPr lang="en-US" sz="1550" err="1"/>
              <a:t>thiết</a:t>
            </a:r>
            <a:r>
              <a:rPr lang="en-US" sz="1550"/>
              <a:t> </a:t>
            </a:r>
            <a:r>
              <a:rPr lang="en-US" sz="1550" err="1"/>
              <a:t>lại</a:t>
            </a:r>
            <a:r>
              <a:rPr lang="en-US" sz="1550"/>
              <a:t> </a:t>
            </a:r>
            <a:r>
              <a:rPr lang="en-US" sz="1550" err="1"/>
              <a:t>thành</a:t>
            </a:r>
            <a:r>
              <a:rPr lang="en-US" sz="1550"/>
              <a:t> </a:t>
            </a:r>
            <a:r>
              <a:rPr lang="en-US" sz="1550" err="1"/>
              <a:t>một</a:t>
            </a:r>
            <a:r>
              <a:rPr lang="en-US" sz="1550"/>
              <a:t> </a:t>
            </a:r>
            <a:r>
              <a:rPr lang="en-US" sz="1550" err="1"/>
              <a:t>gói</a:t>
            </a:r>
            <a:r>
              <a:rPr lang="en-US" sz="1550"/>
              <a:t> </a:t>
            </a:r>
            <a:r>
              <a:rPr lang="en-US" sz="1550" err="1"/>
              <a:t>duy</a:t>
            </a:r>
            <a:r>
              <a:rPr lang="en-US" sz="1550"/>
              <a:t> </a:t>
            </a:r>
            <a:r>
              <a:rPr lang="en-US" sz="1550" err="1"/>
              <a:t>nhất</a:t>
            </a:r>
            <a:r>
              <a:rPr lang="en-US" sz="1550"/>
              <a:t>, </a:t>
            </a:r>
            <a:r>
              <a:rPr lang="en-US" sz="1550" err="1"/>
              <a:t>có</a:t>
            </a:r>
            <a:r>
              <a:rPr lang="en-US" sz="1550"/>
              <a:t> </a:t>
            </a:r>
            <a:r>
              <a:rPr lang="en-US" sz="1550" err="1"/>
              <a:t>thể</a:t>
            </a:r>
            <a:r>
              <a:rPr lang="en-US" sz="1550"/>
              <a:t> </a:t>
            </a:r>
            <a:r>
              <a:rPr lang="en-US" sz="1550" err="1"/>
              <a:t>đem</a:t>
            </a:r>
            <a:r>
              <a:rPr lang="en-US" sz="1550"/>
              <a:t> </a:t>
            </a:r>
            <a:r>
              <a:rPr lang="en-US" sz="1550" err="1"/>
              <a:t>chạy</a:t>
            </a:r>
            <a:r>
              <a:rPr lang="en-US" sz="1550"/>
              <a:t> ở </a:t>
            </a:r>
            <a:r>
              <a:rPr lang="en-US" sz="1550" err="1"/>
              <a:t>bất</a:t>
            </a:r>
            <a:r>
              <a:rPr lang="en-US" sz="1550"/>
              <a:t> </a:t>
            </a:r>
            <a:r>
              <a:rPr lang="en-US" sz="1550" err="1"/>
              <a:t>cứ</a:t>
            </a:r>
            <a:r>
              <a:rPr lang="en-US" sz="1550"/>
              <a:t> ở </a:t>
            </a:r>
            <a:r>
              <a:rPr lang="en-US" sz="1550" err="1"/>
              <a:t>đâu</a:t>
            </a:r>
            <a:r>
              <a:rPr lang="en-US" sz="1550"/>
              <a:t> </a:t>
            </a:r>
            <a:r>
              <a:rPr lang="en-US" sz="1550" err="1"/>
              <a:t>và</a:t>
            </a:r>
            <a:r>
              <a:rPr lang="en-US" sz="1550"/>
              <a:t> </a:t>
            </a:r>
            <a:r>
              <a:rPr lang="en-US" sz="1550" err="1"/>
              <a:t>môi</a:t>
            </a:r>
            <a:r>
              <a:rPr lang="en-US" sz="1550"/>
              <a:t> </a:t>
            </a:r>
            <a:r>
              <a:rPr lang="en-US" sz="1550" err="1"/>
              <a:t>trường</a:t>
            </a:r>
            <a:r>
              <a:rPr lang="en-US" sz="1550"/>
              <a:t> </a:t>
            </a:r>
            <a:r>
              <a:rPr lang="en-US" sz="1550" err="1"/>
              <a:t>nào</a:t>
            </a:r>
            <a:r>
              <a:rPr lang="en-US" sz="1550"/>
              <a:t>: Linux, </a:t>
            </a:r>
            <a:r>
              <a:rPr lang="en-US" sz="1550" err="1"/>
              <a:t>macos</a:t>
            </a:r>
            <a:r>
              <a:rPr lang="en-US" sz="1550"/>
              <a:t>, windows, cloud…</a:t>
            </a:r>
          </a:p>
          <a:p>
            <a:pPr algn="just">
              <a:lnSpc>
                <a:spcPct val="120000"/>
              </a:lnSpc>
            </a:pPr>
            <a:r>
              <a:rPr lang="en-US" sz="1550"/>
              <a:t>- Công </a:t>
            </a:r>
            <a:r>
              <a:rPr lang="en-US" sz="1550" err="1"/>
              <a:t>nghệ</a:t>
            </a:r>
            <a:r>
              <a:rPr lang="en-US" sz="1550"/>
              <a:t> </a:t>
            </a:r>
            <a:r>
              <a:rPr lang="en-US" sz="1550" err="1"/>
              <a:t>cốt</a:t>
            </a:r>
            <a:r>
              <a:rPr lang="en-US" sz="1550"/>
              <a:t> </a:t>
            </a:r>
            <a:r>
              <a:rPr lang="en-US" sz="1550" err="1"/>
              <a:t>lõi</a:t>
            </a:r>
            <a:r>
              <a:rPr lang="en-US" sz="1550"/>
              <a:t> Docker </a:t>
            </a:r>
            <a:r>
              <a:rPr lang="en-US" sz="1550" err="1"/>
              <a:t>sử</a:t>
            </a:r>
            <a:r>
              <a:rPr lang="en-US" sz="1550"/>
              <a:t> </a:t>
            </a:r>
            <a:r>
              <a:rPr lang="en-US" sz="1550" err="1"/>
              <a:t>dụng</a:t>
            </a:r>
            <a:r>
              <a:rPr lang="en-US" sz="1550"/>
              <a:t> </a:t>
            </a:r>
            <a:r>
              <a:rPr lang="en-US" sz="1550" err="1"/>
              <a:t>là</a:t>
            </a:r>
            <a:r>
              <a:rPr lang="en-US" sz="1550"/>
              <a:t> Container</a:t>
            </a:r>
          </a:p>
          <a:p>
            <a:pPr algn="just">
              <a:lnSpc>
                <a:spcPct val="120000"/>
              </a:lnSpc>
            </a:pPr>
            <a:r>
              <a:rPr lang="en-US" sz="1550"/>
              <a:t>- </a:t>
            </a:r>
            <a:r>
              <a:rPr lang="en-US" sz="1550" err="1"/>
              <a:t>Có</a:t>
            </a:r>
            <a:r>
              <a:rPr lang="en-US" sz="1550"/>
              <a:t> </a:t>
            </a:r>
            <a:r>
              <a:rPr lang="en-US" sz="1550" err="1"/>
              <a:t>rất</a:t>
            </a:r>
            <a:r>
              <a:rPr lang="en-US" sz="1550"/>
              <a:t> </a:t>
            </a:r>
            <a:r>
              <a:rPr lang="en-US" sz="1550" err="1"/>
              <a:t>nhiều</a:t>
            </a:r>
            <a:r>
              <a:rPr lang="en-US" sz="1550"/>
              <a:t> </a:t>
            </a:r>
            <a:r>
              <a:rPr lang="en-US" sz="1550" err="1"/>
              <a:t>công</a:t>
            </a:r>
            <a:r>
              <a:rPr lang="en-US" sz="1550"/>
              <a:t> ty </a:t>
            </a:r>
            <a:r>
              <a:rPr lang="en-US" sz="1550" err="1"/>
              <a:t>sử</a:t>
            </a:r>
            <a:r>
              <a:rPr lang="en-US" sz="1550"/>
              <a:t> dụng công nghệ Container</a:t>
            </a:r>
          </a:p>
          <a:p>
            <a:pPr algn="just">
              <a:lnSpc>
                <a:spcPct val="120000"/>
              </a:lnSpc>
            </a:pPr>
            <a:r>
              <a:rPr lang="en-US" sz="1550"/>
              <a:t> </a:t>
            </a:r>
            <a:r>
              <a:rPr lang="en-US" sz="1550" err="1"/>
              <a:t>nhưng</a:t>
            </a:r>
            <a:r>
              <a:rPr lang="en-US" sz="1550"/>
              <a:t> Docker </a:t>
            </a:r>
            <a:r>
              <a:rPr lang="en-US" sz="1550" err="1"/>
              <a:t>được</a:t>
            </a:r>
            <a:r>
              <a:rPr lang="en-US" sz="1550"/>
              <a:t> </a:t>
            </a:r>
            <a:r>
              <a:rPr lang="en-US" sz="1550" err="1"/>
              <a:t>sử</a:t>
            </a:r>
            <a:r>
              <a:rPr lang="en-US" sz="1550"/>
              <a:t> </a:t>
            </a:r>
            <a:r>
              <a:rPr lang="en-US" sz="1550" err="1"/>
              <a:t>dụng</a:t>
            </a:r>
            <a:r>
              <a:rPr lang="en-US" sz="1550"/>
              <a:t> </a:t>
            </a:r>
            <a:r>
              <a:rPr lang="en-US" sz="1550" err="1"/>
              <a:t>phổ</a:t>
            </a:r>
            <a:r>
              <a:rPr lang="en-US" sz="1550"/>
              <a:t> </a:t>
            </a:r>
            <a:r>
              <a:rPr lang="en-US" sz="1550" err="1"/>
              <a:t>biến</a:t>
            </a:r>
            <a:r>
              <a:rPr lang="en-US" sz="1550"/>
              <a:t> </a:t>
            </a:r>
            <a:r>
              <a:rPr lang="en-US" sz="1550" err="1"/>
              <a:t>nhất</a:t>
            </a:r>
            <a:r>
              <a:rPr lang="en-US" sz="1550"/>
              <a:t>.</a:t>
            </a:r>
          </a:p>
        </p:txBody>
      </p:sp>
    </p:spTree>
    <p:extLst>
      <p:ext uri="{BB962C8B-B14F-4D97-AF65-F5344CB8AC3E}">
        <p14:creationId xmlns:p14="http://schemas.microsoft.com/office/powerpoint/2010/main" val="39268393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9" name="TextBox 8"/>
          <p:cNvSpPr txBox="1"/>
          <p:nvPr/>
        </p:nvSpPr>
        <p:spPr>
          <a:xfrm>
            <a:off x="3360723" y="495662"/>
            <a:ext cx="2842702" cy="461665"/>
          </a:xfrm>
          <a:prstGeom prst="rect">
            <a:avLst/>
          </a:prstGeom>
          <a:noFill/>
        </p:spPr>
        <p:txBody>
          <a:bodyPr wrap="square" rtlCol="0">
            <a:spAutoFit/>
          </a:bodyPr>
          <a:lstStyle/>
          <a:p>
            <a:r>
              <a:rPr lang="en-US" sz="2400">
                <a:ln w="0"/>
                <a:solidFill>
                  <a:schemeClr val="tx1">
                    <a:lumMod val="50000"/>
                    <a:lumOff val="50000"/>
                  </a:schemeClr>
                </a:solidFill>
              </a:rPr>
              <a:t>Docker </a:t>
            </a:r>
            <a:r>
              <a:rPr lang="en-US" sz="2400" err="1">
                <a:ln w="0"/>
                <a:solidFill>
                  <a:schemeClr val="tx1">
                    <a:lumMod val="50000"/>
                    <a:lumOff val="50000"/>
                  </a:schemeClr>
                </a:solidFill>
              </a:rPr>
              <a:t>là</a:t>
            </a:r>
            <a:r>
              <a:rPr lang="en-US" sz="2400">
                <a:ln w="0"/>
                <a:solidFill>
                  <a:schemeClr val="tx1">
                    <a:lumMod val="50000"/>
                    <a:lumOff val="50000"/>
                  </a:schemeClr>
                </a:solidFill>
              </a:rPr>
              <a:t> </a:t>
            </a:r>
            <a:r>
              <a:rPr lang="en-US" sz="2400" err="1">
                <a:ln w="0"/>
                <a:solidFill>
                  <a:schemeClr val="tx1">
                    <a:lumMod val="50000"/>
                    <a:lumOff val="50000"/>
                  </a:schemeClr>
                </a:solidFill>
              </a:rPr>
              <a:t>gì</a:t>
            </a:r>
            <a:r>
              <a:rPr lang="en-US" sz="2400">
                <a:ln w="0"/>
                <a:solidFill>
                  <a:schemeClr val="tx1">
                    <a:lumMod val="50000"/>
                    <a:lumOff val="50000"/>
                  </a:schemeClr>
                </a:solidFill>
              </a:rPr>
              <a:t>?</a:t>
            </a:r>
          </a:p>
        </p:txBody>
      </p:sp>
      <p:pic>
        <p:nvPicPr>
          <p:cNvPr id="56" name="Picture 5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9160" y="1788256"/>
            <a:ext cx="1958733" cy="1566987"/>
          </a:xfrm>
          <a:prstGeom prst="rect">
            <a:avLst/>
          </a:prstGeom>
        </p:spPr>
      </p:pic>
      <p:sp>
        <p:nvSpPr>
          <p:cNvPr id="19" name="TextBox 18"/>
          <p:cNvSpPr txBox="1"/>
          <p:nvPr/>
        </p:nvSpPr>
        <p:spPr>
          <a:xfrm>
            <a:off x="650599" y="1353045"/>
            <a:ext cx="5854976" cy="3315267"/>
          </a:xfrm>
          <a:prstGeom prst="rect">
            <a:avLst/>
          </a:prstGeom>
          <a:noFill/>
        </p:spPr>
        <p:txBody>
          <a:bodyPr wrap="square" rtlCol="0">
            <a:spAutoFit/>
          </a:bodyPr>
          <a:lstStyle/>
          <a:p>
            <a:pPr>
              <a:lnSpc>
                <a:spcPct val="120000"/>
              </a:lnSpc>
            </a:pPr>
            <a:r>
              <a:rPr lang="vi-VN" sz="1600">
                <a:latin typeface="+mn-lt"/>
                <a:cs typeface="Times New Roman" panose="02020603050405020304" pitchFamily="18" charset="0"/>
              </a:rPr>
              <a:t>- </a:t>
            </a:r>
            <a:r>
              <a:rPr lang="en-US" sz="1600">
                <a:latin typeface="+mn-lt"/>
                <a:cs typeface="Times New Roman" panose="02020603050405020304" pitchFamily="18" charset="0"/>
              </a:rPr>
              <a:t>Docker được p</a:t>
            </a:r>
            <a:r>
              <a:rPr lang="vi-VN" sz="1600">
                <a:latin typeface="+mn-lt"/>
                <a:cs typeface="Times New Roman" panose="02020603050405020304" pitchFamily="18" charset="0"/>
              </a:rPr>
              <a:t>hát hành lần đầu tiên vào tháng 3-2013</a:t>
            </a:r>
            <a:endParaRPr lang="en-US" sz="1600">
              <a:latin typeface="+mn-lt"/>
              <a:cs typeface="Times New Roman" panose="02020603050405020304" pitchFamily="18" charset="0"/>
            </a:endParaRPr>
          </a:p>
          <a:p>
            <a:pPr>
              <a:lnSpc>
                <a:spcPct val="120000"/>
              </a:lnSpc>
            </a:pPr>
            <a:r>
              <a:rPr lang="en-US" sz="1600">
                <a:latin typeface="+mn-lt"/>
                <a:cs typeface="Times New Roman" panose="02020603050405020304" pitchFamily="18" charset="0"/>
              </a:rPr>
              <a:t>- Đ</a:t>
            </a:r>
            <a:r>
              <a:rPr lang="vi-VN" sz="1600">
                <a:latin typeface="+mn-lt"/>
                <a:cs typeface="Times New Roman" panose="02020603050405020304" pitchFamily="18" charset="0"/>
              </a:rPr>
              <a:t>ược phát triển bởi Docker, Inc</a:t>
            </a:r>
            <a:r>
              <a:rPr lang="en-US" sz="1600">
                <a:latin typeface="+mn-lt"/>
                <a:cs typeface="Times New Roman" panose="02020603050405020304" pitchFamily="18" charset="0"/>
              </a:rPr>
              <a:t>, </a:t>
            </a:r>
            <a:r>
              <a:rPr lang="vi-VN" sz="1600">
                <a:latin typeface="+mn-lt"/>
                <a:cs typeface="Times New Roman" panose="02020603050405020304" pitchFamily="18" charset="0"/>
              </a:rPr>
              <a:t>là một công ty công nghệ có trụ sở tại Mỹ</a:t>
            </a:r>
            <a:br>
              <a:rPr lang="vi-VN" sz="1600">
                <a:latin typeface="+mn-lt"/>
                <a:cs typeface="Times New Roman" panose="02020603050405020304" pitchFamily="18" charset="0"/>
              </a:rPr>
            </a:br>
            <a:r>
              <a:rPr lang="vi-VN" sz="1600">
                <a:latin typeface="+mn-lt"/>
                <a:cs typeface="Times New Roman" panose="02020603050405020304" pitchFamily="18" charset="0"/>
              </a:rPr>
              <a:t>- Trong một dự án nội bộ của dotCloud (bây giờ là Docker Inc)</a:t>
            </a:r>
            <a:br>
              <a:rPr lang="vi-VN" sz="1600">
                <a:latin typeface="+mn-lt"/>
                <a:cs typeface="Times New Roman" panose="02020603050405020304" pitchFamily="18" charset="0"/>
              </a:rPr>
            </a:br>
            <a:r>
              <a:rPr lang="vi-VN" sz="1600">
                <a:latin typeface="+mn-lt"/>
                <a:cs typeface="Times New Roman" panose="02020603050405020304" pitchFamily="18" charset="0"/>
              </a:rPr>
              <a:t>- Theo giấy phép Apache 2.0</a:t>
            </a:r>
            <a:br>
              <a:rPr lang="vi-VN" sz="1600">
                <a:latin typeface="+mn-lt"/>
                <a:cs typeface="Times New Roman" panose="02020603050405020304" pitchFamily="18" charset="0"/>
              </a:rPr>
            </a:br>
            <a:r>
              <a:rPr lang="vi-VN" sz="1600">
                <a:latin typeface="+mn-lt"/>
                <a:cs typeface="Times New Roman" panose="02020603050405020304" pitchFamily="18" charset="0"/>
              </a:rPr>
              <a:t>- </a:t>
            </a:r>
            <a:r>
              <a:rPr lang="en-US" sz="1600">
                <a:latin typeface="+mn-lt"/>
                <a:cs typeface="Times New Roman" panose="02020603050405020304" pitchFamily="18" charset="0"/>
              </a:rPr>
              <a:t>Hơn 13 triệu nhà phát triển, 13 tỷ lượt tải xuống image hàng tháng.</a:t>
            </a:r>
            <a:br>
              <a:rPr lang="vi-VN" sz="1600">
                <a:latin typeface="+mn-lt"/>
                <a:cs typeface="Times New Roman" panose="02020603050405020304" pitchFamily="18" charset="0"/>
              </a:rPr>
            </a:br>
            <a:br>
              <a:rPr lang="vi-VN" sz="1600">
                <a:latin typeface="+mn-lt"/>
                <a:cs typeface="Times New Roman" panose="02020603050405020304" pitchFamily="18" charset="0"/>
              </a:rPr>
            </a:br>
            <a:br>
              <a:rPr lang="vi-VN" sz="1600">
                <a:latin typeface="+mn-lt"/>
                <a:cs typeface="Times New Roman" panose="02020603050405020304" pitchFamily="18" charset="0"/>
              </a:rPr>
            </a:br>
            <a:endParaRPr lang="en-US" sz="1600">
              <a:latin typeface="+mn-lt"/>
              <a:cs typeface="Times New Roman" panose="02020603050405020304" pitchFamily="18" charset="0"/>
            </a:endParaRPr>
          </a:p>
          <a:p>
            <a:pPr>
              <a:lnSpc>
                <a:spcPct val="120000"/>
              </a:lnSpc>
            </a:pPr>
            <a:endParaRPr lang="en-US" sz="1600">
              <a:latin typeface="+mn-lt"/>
            </a:endParaRPr>
          </a:p>
        </p:txBody>
      </p:sp>
    </p:spTree>
    <p:extLst>
      <p:ext uri="{BB962C8B-B14F-4D97-AF65-F5344CB8AC3E}">
        <p14:creationId xmlns:p14="http://schemas.microsoft.com/office/powerpoint/2010/main" val="7794554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9" name="TextBox 8"/>
          <p:cNvSpPr txBox="1"/>
          <p:nvPr/>
        </p:nvSpPr>
        <p:spPr>
          <a:xfrm>
            <a:off x="3853642" y="211533"/>
            <a:ext cx="2842702" cy="461665"/>
          </a:xfrm>
          <a:prstGeom prst="rect">
            <a:avLst/>
          </a:prstGeom>
          <a:noFill/>
        </p:spPr>
        <p:txBody>
          <a:bodyPr wrap="square" rtlCol="0">
            <a:spAutoFit/>
          </a:bodyPr>
          <a:lstStyle/>
          <a:p>
            <a:r>
              <a:rPr lang="en-US" sz="2400">
                <a:ln w="0"/>
                <a:solidFill>
                  <a:schemeClr val="tx1">
                    <a:lumMod val="50000"/>
                    <a:lumOff val="50000"/>
                  </a:schemeClr>
                </a:solidFill>
              </a:rPr>
              <a:t>Docker</a:t>
            </a:r>
          </a:p>
        </p:txBody>
      </p:sp>
      <p:sp>
        <p:nvSpPr>
          <p:cNvPr id="19" name="TextBox 18"/>
          <p:cNvSpPr txBox="1"/>
          <p:nvPr/>
        </p:nvSpPr>
        <p:spPr>
          <a:xfrm>
            <a:off x="650599" y="1353045"/>
            <a:ext cx="5854976" cy="360612"/>
          </a:xfrm>
          <a:prstGeom prst="rect">
            <a:avLst/>
          </a:prstGeom>
          <a:noFill/>
        </p:spPr>
        <p:txBody>
          <a:bodyPr wrap="square" rtlCol="0">
            <a:spAutoFit/>
          </a:bodyPr>
          <a:lstStyle/>
          <a:p>
            <a:pPr>
              <a:lnSpc>
                <a:spcPct val="120000"/>
              </a:lnSpc>
            </a:pPr>
            <a:endParaRPr lang="en-US" sz="1600">
              <a:latin typeface="+mn-lt"/>
            </a:endParaRPr>
          </a:p>
        </p:txBody>
      </p:sp>
      <p:pic>
        <p:nvPicPr>
          <p:cNvPr id="6" name="Picture 5">
            <a:extLst>
              <a:ext uri="{FF2B5EF4-FFF2-40B4-BE49-F238E27FC236}">
                <a16:creationId xmlns:a16="http://schemas.microsoft.com/office/drawing/2014/main" id="{1EF8C9E9-F1FE-49F7-AF01-06F4201401E0}"/>
              </a:ext>
            </a:extLst>
          </p:cNvPr>
          <p:cNvPicPr>
            <a:picLocks noChangeAspect="1"/>
          </p:cNvPicPr>
          <p:nvPr/>
        </p:nvPicPr>
        <p:blipFill>
          <a:blip r:embed="rId2"/>
          <a:stretch>
            <a:fillRect/>
          </a:stretch>
        </p:blipFill>
        <p:spPr>
          <a:xfrm>
            <a:off x="1758291" y="949704"/>
            <a:ext cx="5627418" cy="3244092"/>
          </a:xfrm>
          <a:prstGeom prst="rect">
            <a:avLst/>
          </a:prstGeom>
        </p:spPr>
      </p:pic>
    </p:spTree>
    <p:extLst>
      <p:ext uri="{BB962C8B-B14F-4D97-AF65-F5344CB8AC3E}">
        <p14:creationId xmlns:p14="http://schemas.microsoft.com/office/powerpoint/2010/main" val="20689502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9" name="TextBox 8"/>
          <p:cNvSpPr txBox="1"/>
          <p:nvPr/>
        </p:nvSpPr>
        <p:spPr>
          <a:xfrm>
            <a:off x="1857375" y="369024"/>
            <a:ext cx="5565168" cy="461665"/>
          </a:xfrm>
          <a:prstGeom prst="rect">
            <a:avLst/>
          </a:prstGeom>
          <a:noFill/>
        </p:spPr>
        <p:txBody>
          <a:bodyPr wrap="square" rtlCol="0">
            <a:spAutoFit/>
          </a:bodyPr>
          <a:lstStyle/>
          <a:p>
            <a:r>
              <a:rPr lang="en-US" sz="2400">
                <a:ln w="0"/>
                <a:solidFill>
                  <a:schemeClr val="tx1">
                    <a:lumMod val="50000"/>
                    <a:lumOff val="50000"/>
                  </a:schemeClr>
                </a:solidFill>
              </a:rPr>
              <a:t>Phương pháp triển khai truyền thống </a:t>
            </a:r>
          </a:p>
        </p:txBody>
      </p:sp>
      <p:pic>
        <p:nvPicPr>
          <p:cNvPr id="2" name="Picture 1"/>
          <p:cNvPicPr>
            <a:picLocks noChangeAspect="1"/>
          </p:cNvPicPr>
          <p:nvPr/>
        </p:nvPicPr>
        <p:blipFill rotWithShape="1">
          <a:blip r:embed="rId2"/>
          <a:srcRect t="40115" r="76919"/>
          <a:stretch/>
        </p:blipFill>
        <p:spPr>
          <a:xfrm>
            <a:off x="3435102" y="1417564"/>
            <a:ext cx="2555572" cy="2653639"/>
          </a:xfrm>
          <a:prstGeom prst="rect">
            <a:avLst/>
          </a:prstGeom>
        </p:spPr>
      </p:pic>
      <p:sp>
        <p:nvSpPr>
          <p:cNvPr id="3" name="TextBox 2">
            <a:extLst>
              <a:ext uri="{FF2B5EF4-FFF2-40B4-BE49-F238E27FC236}">
                <a16:creationId xmlns:a16="http://schemas.microsoft.com/office/drawing/2014/main" id="{BE39981F-060F-457E-A640-494C6BD3DFAC}"/>
              </a:ext>
            </a:extLst>
          </p:cNvPr>
          <p:cNvSpPr txBox="1"/>
          <p:nvPr/>
        </p:nvSpPr>
        <p:spPr>
          <a:xfrm>
            <a:off x="4341412" y="1741336"/>
            <a:ext cx="184731" cy="307777"/>
          </a:xfrm>
          <a:prstGeom prst="rect">
            <a:avLst/>
          </a:prstGeom>
          <a:noFill/>
        </p:spPr>
        <p:txBody>
          <a:bodyPr wrap="none" rtlCol="0">
            <a:spAutoFit/>
          </a:bodyPr>
          <a:lstStyle/>
          <a:p>
            <a:endParaRPr lang="en-US"/>
          </a:p>
        </p:txBody>
      </p:sp>
      <p:sp>
        <p:nvSpPr>
          <p:cNvPr id="4" name="TextBox 3">
            <a:extLst>
              <a:ext uri="{FF2B5EF4-FFF2-40B4-BE49-F238E27FC236}">
                <a16:creationId xmlns:a16="http://schemas.microsoft.com/office/drawing/2014/main" id="{DC34C39B-476A-4E61-BF55-89A85E90F562}"/>
              </a:ext>
            </a:extLst>
          </p:cNvPr>
          <p:cNvSpPr txBox="1"/>
          <p:nvPr/>
        </p:nvSpPr>
        <p:spPr>
          <a:xfrm>
            <a:off x="873552" y="1109787"/>
            <a:ext cx="3698448" cy="307777"/>
          </a:xfrm>
          <a:prstGeom prst="rect">
            <a:avLst/>
          </a:prstGeom>
          <a:noFill/>
        </p:spPr>
        <p:txBody>
          <a:bodyPr wrap="none" rtlCol="0">
            <a:spAutoFit/>
          </a:bodyPr>
          <a:lstStyle/>
          <a:p>
            <a:r>
              <a:rPr lang="en-US"/>
              <a:t>Cài đặt các ứng dụng trực tiếp lên máy Host</a:t>
            </a:r>
          </a:p>
        </p:txBody>
      </p:sp>
    </p:spTree>
    <p:extLst>
      <p:ext uri="{BB962C8B-B14F-4D97-AF65-F5344CB8AC3E}">
        <p14:creationId xmlns:p14="http://schemas.microsoft.com/office/powerpoint/2010/main" val="1913744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9" name="TextBox 8"/>
          <p:cNvSpPr txBox="1"/>
          <p:nvPr/>
        </p:nvSpPr>
        <p:spPr>
          <a:xfrm>
            <a:off x="2135982" y="361856"/>
            <a:ext cx="5841206" cy="461665"/>
          </a:xfrm>
          <a:prstGeom prst="rect">
            <a:avLst/>
          </a:prstGeom>
          <a:noFill/>
        </p:spPr>
        <p:txBody>
          <a:bodyPr wrap="square" rtlCol="0">
            <a:spAutoFit/>
          </a:bodyPr>
          <a:lstStyle/>
          <a:p>
            <a:r>
              <a:rPr lang="en-US" sz="2400">
                <a:ln w="0"/>
                <a:solidFill>
                  <a:schemeClr val="tx1">
                    <a:lumMod val="50000"/>
                    <a:lumOff val="50000"/>
                  </a:schemeClr>
                </a:solidFill>
              </a:rPr>
              <a:t>Phương pháp triển khai bằng máy ảo</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4619" y="1793081"/>
            <a:ext cx="4024680" cy="2641594"/>
          </a:xfrm>
          <a:prstGeom prst="rect">
            <a:avLst/>
          </a:prstGeom>
        </p:spPr>
      </p:pic>
      <p:sp>
        <p:nvSpPr>
          <p:cNvPr id="2" name="TextBox 1">
            <a:extLst>
              <a:ext uri="{FF2B5EF4-FFF2-40B4-BE49-F238E27FC236}">
                <a16:creationId xmlns:a16="http://schemas.microsoft.com/office/drawing/2014/main" id="{432488E4-08B7-4ED7-A406-47CA12AE3AF9}"/>
              </a:ext>
            </a:extLst>
          </p:cNvPr>
          <p:cNvSpPr txBox="1"/>
          <p:nvPr/>
        </p:nvSpPr>
        <p:spPr>
          <a:xfrm>
            <a:off x="650082" y="992987"/>
            <a:ext cx="7543518" cy="523220"/>
          </a:xfrm>
          <a:prstGeom prst="rect">
            <a:avLst/>
          </a:prstGeom>
          <a:noFill/>
        </p:spPr>
        <p:txBody>
          <a:bodyPr wrap="square" rtlCol="0">
            <a:spAutoFit/>
          </a:bodyPr>
          <a:lstStyle/>
          <a:p>
            <a:r>
              <a:rPr lang="en-US"/>
              <a:t>Sử dụng phần mềm tạo máy ảo, tạo các máy ảo os khác nhau, cài các ứng dụng trên các máy ảo os phù hợp</a:t>
            </a:r>
          </a:p>
        </p:txBody>
      </p:sp>
      <p:pic>
        <p:nvPicPr>
          <p:cNvPr id="6" name="Picture 5">
            <a:extLst>
              <a:ext uri="{FF2B5EF4-FFF2-40B4-BE49-F238E27FC236}">
                <a16:creationId xmlns:a16="http://schemas.microsoft.com/office/drawing/2014/main" id="{704E4286-4293-4360-9FEF-A45EE55318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3194" y="1685673"/>
            <a:ext cx="4024680" cy="2641594"/>
          </a:xfrm>
          <a:prstGeom prst="rect">
            <a:avLst/>
          </a:prstGeom>
        </p:spPr>
      </p:pic>
    </p:spTree>
    <p:extLst>
      <p:ext uri="{BB962C8B-B14F-4D97-AF65-F5344CB8AC3E}">
        <p14:creationId xmlns:p14="http://schemas.microsoft.com/office/powerpoint/2010/main" val="40574138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9" name="TextBox 8"/>
          <p:cNvSpPr txBox="1"/>
          <p:nvPr/>
        </p:nvSpPr>
        <p:spPr>
          <a:xfrm>
            <a:off x="3417708" y="326035"/>
            <a:ext cx="2842702" cy="461665"/>
          </a:xfrm>
          <a:prstGeom prst="rect">
            <a:avLst/>
          </a:prstGeom>
          <a:noFill/>
        </p:spPr>
        <p:txBody>
          <a:bodyPr wrap="square" rtlCol="0">
            <a:spAutoFit/>
          </a:bodyPr>
          <a:lstStyle/>
          <a:p>
            <a:r>
              <a:rPr lang="en-US" sz="2400">
                <a:ln w="0"/>
                <a:solidFill>
                  <a:schemeClr val="tx1">
                    <a:lumMod val="50000"/>
                    <a:lumOff val="50000"/>
                  </a:schemeClr>
                </a:solidFill>
              </a:rPr>
              <a:t>Docker </a:t>
            </a:r>
            <a:r>
              <a:rPr lang="en-US" sz="2400" err="1">
                <a:ln w="0"/>
                <a:solidFill>
                  <a:schemeClr val="tx1">
                    <a:lumMod val="50000"/>
                    <a:lumOff val="50000"/>
                  </a:schemeClr>
                </a:solidFill>
              </a:rPr>
              <a:t>là</a:t>
            </a:r>
            <a:r>
              <a:rPr lang="en-US" sz="2400">
                <a:ln w="0"/>
                <a:solidFill>
                  <a:schemeClr val="tx1">
                    <a:lumMod val="50000"/>
                    <a:lumOff val="50000"/>
                  </a:schemeClr>
                </a:solidFill>
              </a:rPr>
              <a:t> </a:t>
            </a:r>
            <a:r>
              <a:rPr lang="en-US" sz="2400" err="1">
                <a:ln w="0"/>
                <a:solidFill>
                  <a:schemeClr val="tx1">
                    <a:lumMod val="50000"/>
                    <a:lumOff val="50000"/>
                  </a:schemeClr>
                </a:solidFill>
              </a:rPr>
              <a:t>gì</a:t>
            </a:r>
            <a:r>
              <a:rPr lang="en-US" sz="2400">
                <a:ln w="0"/>
                <a:solidFill>
                  <a:schemeClr val="tx1">
                    <a:lumMod val="50000"/>
                    <a:lumOff val="50000"/>
                  </a:schemeClr>
                </a:solidFill>
              </a:rPr>
              <a:t>?</a:t>
            </a:r>
          </a:p>
        </p:txBody>
      </p:sp>
      <p:pic>
        <p:nvPicPr>
          <p:cNvPr id="2" name="Picture 1"/>
          <p:cNvPicPr>
            <a:picLocks noChangeAspect="1"/>
          </p:cNvPicPr>
          <p:nvPr/>
        </p:nvPicPr>
        <p:blipFill>
          <a:blip r:embed="rId2"/>
          <a:stretch>
            <a:fillRect/>
          </a:stretch>
        </p:blipFill>
        <p:spPr>
          <a:xfrm>
            <a:off x="915298" y="1108317"/>
            <a:ext cx="7313403" cy="2926866"/>
          </a:xfrm>
          <a:prstGeom prst="rect">
            <a:avLst/>
          </a:prstGeom>
        </p:spPr>
      </p:pic>
    </p:spTree>
    <p:extLst>
      <p:ext uri="{BB962C8B-B14F-4D97-AF65-F5344CB8AC3E}">
        <p14:creationId xmlns:p14="http://schemas.microsoft.com/office/powerpoint/2010/main" val="26251251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3667" y="2571750"/>
            <a:ext cx="3046238" cy="2424173"/>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4382" y="2571750"/>
            <a:ext cx="2819633" cy="2346942"/>
          </a:xfrm>
          <a:prstGeom prst="rect">
            <a:avLst/>
          </a:prstGeom>
        </p:spPr>
      </p:pic>
      <p:sp>
        <p:nvSpPr>
          <p:cNvPr id="9" name="TextBox 8"/>
          <p:cNvSpPr txBox="1"/>
          <p:nvPr/>
        </p:nvSpPr>
        <p:spPr>
          <a:xfrm>
            <a:off x="2497283" y="177047"/>
            <a:ext cx="4551216" cy="400110"/>
          </a:xfrm>
          <a:prstGeom prst="rect">
            <a:avLst/>
          </a:prstGeom>
          <a:noFill/>
        </p:spPr>
        <p:txBody>
          <a:bodyPr wrap="square" rtlCol="0">
            <a:spAutoFit/>
          </a:bodyPr>
          <a:lstStyle/>
          <a:p>
            <a:r>
              <a:rPr lang="en-US" sz="2000">
                <a:ln w="0"/>
                <a:solidFill>
                  <a:schemeClr val="tx1">
                    <a:lumMod val="50000"/>
                    <a:lumOff val="50000"/>
                  </a:schemeClr>
                </a:solidFill>
              </a:rPr>
              <a:t>CONTAINER VÀ VIRTUAL MACHINE</a:t>
            </a:r>
          </a:p>
        </p:txBody>
      </p:sp>
      <p:sp>
        <p:nvSpPr>
          <p:cNvPr id="52" name="TextBox 51"/>
          <p:cNvSpPr txBox="1"/>
          <p:nvPr/>
        </p:nvSpPr>
        <p:spPr>
          <a:xfrm>
            <a:off x="966969" y="840211"/>
            <a:ext cx="3487268" cy="1466971"/>
          </a:xfrm>
          <a:prstGeom prst="rect">
            <a:avLst/>
          </a:prstGeom>
          <a:noFill/>
        </p:spPr>
        <p:txBody>
          <a:bodyPr wrap="square" rtlCol="0">
            <a:spAutoFit/>
          </a:bodyPr>
          <a:lstStyle/>
          <a:p>
            <a:r>
              <a:rPr lang="en-US" sz="1800">
                <a:ln w="0"/>
                <a:effectLst>
                  <a:outerShdw blurRad="38100" dist="25400" dir="5400000" algn="ctr" rotWithShape="0">
                    <a:srgbClr val="6E747A">
                      <a:alpha val="43000"/>
                    </a:srgbClr>
                  </a:outerShdw>
                </a:effectLst>
              </a:rPr>
              <a:t>CONTAINER</a:t>
            </a:r>
            <a:br>
              <a:rPr lang="en-US" sz="1800" u="sng">
                <a:ln w="0"/>
                <a:effectLst>
                  <a:outerShdw blurRad="38100" dist="25400" dir="5400000" algn="ctr" rotWithShape="0">
                    <a:srgbClr val="6E747A">
                      <a:alpha val="43000"/>
                    </a:srgbClr>
                  </a:outerShdw>
                </a:effectLst>
              </a:rPr>
            </a:br>
            <a:r>
              <a:rPr lang="en-US">
                <a:ln w="0"/>
              </a:rPr>
              <a:t>- Sử dụng nhân của hệ điều hành máy chủ để chạy, không cần hệ điều hành cho mỗi ứng dụng. Tách biệt các vùng chứa với nhau</a:t>
            </a:r>
            <a:endParaRPr lang="en-US" sz="1800" u="sng">
              <a:ln w="0"/>
              <a:effectLst>
                <a:outerShdw blurRad="38100" dist="25400" dir="5400000" algn="ctr" rotWithShape="0">
                  <a:srgbClr val="6E747A">
                    <a:alpha val="43000"/>
                  </a:srgbClr>
                </a:outerShdw>
              </a:effectLst>
            </a:endParaRPr>
          </a:p>
        </p:txBody>
      </p:sp>
      <p:sp>
        <p:nvSpPr>
          <p:cNvPr id="55" name="TextBox 54"/>
          <p:cNvSpPr txBox="1"/>
          <p:nvPr/>
        </p:nvSpPr>
        <p:spPr>
          <a:xfrm>
            <a:off x="5095903" y="840212"/>
            <a:ext cx="3109451" cy="1477328"/>
          </a:xfrm>
          <a:prstGeom prst="rect">
            <a:avLst/>
          </a:prstGeom>
          <a:noFill/>
        </p:spPr>
        <p:txBody>
          <a:bodyPr wrap="square" rtlCol="0">
            <a:spAutoFit/>
          </a:bodyPr>
          <a:lstStyle/>
          <a:p>
            <a:r>
              <a:rPr lang="en-US" sz="1800">
                <a:ln w="0"/>
                <a:effectLst>
                  <a:outerShdw blurRad="38100" dist="25400" dir="5400000" algn="ctr" rotWithShape="0">
                    <a:srgbClr val="6E747A">
                      <a:alpha val="43000"/>
                    </a:srgbClr>
                  </a:outerShdw>
                </a:effectLst>
              </a:rPr>
              <a:t>VIRTUAL MACHINE</a:t>
            </a:r>
          </a:p>
          <a:p>
            <a:r>
              <a:rPr lang="en-US">
                <a:ln w="0"/>
              </a:rPr>
              <a:t>- Sử dụng phần mềm ví dụ: VMWare để tạo các máy ảo trên server</a:t>
            </a:r>
          </a:p>
          <a:p>
            <a:endParaRPr lang="en-US">
              <a:ln w="0"/>
            </a:endParaRPr>
          </a:p>
        </p:txBody>
      </p:sp>
    </p:spTree>
    <p:extLst>
      <p:ext uri="{BB962C8B-B14F-4D97-AF65-F5344CB8AC3E}">
        <p14:creationId xmlns:p14="http://schemas.microsoft.com/office/powerpoint/2010/main" val="36146786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9" name="TextBox 8"/>
          <p:cNvSpPr txBox="1"/>
          <p:nvPr/>
        </p:nvSpPr>
        <p:spPr>
          <a:xfrm>
            <a:off x="2483429" y="259773"/>
            <a:ext cx="4551216" cy="400110"/>
          </a:xfrm>
          <a:prstGeom prst="rect">
            <a:avLst/>
          </a:prstGeom>
          <a:noFill/>
        </p:spPr>
        <p:txBody>
          <a:bodyPr wrap="square" rtlCol="0">
            <a:spAutoFit/>
          </a:bodyPr>
          <a:lstStyle/>
          <a:p>
            <a:r>
              <a:rPr lang="en-US" sz="2000">
                <a:ln w="0"/>
                <a:solidFill>
                  <a:schemeClr val="tx1">
                    <a:lumMod val="50000"/>
                    <a:lumOff val="50000"/>
                  </a:schemeClr>
                </a:solidFill>
              </a:rPr>
              <a:t>CONTAINER VÀ VIRTUAL MACHINE</a:t>
            </a:r>
          </a:p>
        </p:txBody>
      </p:sp>
      <p:sp>
        <p:nvSpPr>
          <p:cNvPr id="3" name="TextBox 2"/>
          <p:cNvSpPr txBox="1"/>
          <p:nvPr/>
        </p:nvSpPr>
        <p:spPr>
          <a:xfrm>
            <a:off x="666751" y="872380"/>
            <a:ext cx="7543800" cy="954107"/>
          </a:xfrm>
          <a:prstGeom prst="rect">
            <a:avLst/>
          </a:prstGeom>
          <a:noFill/>
        </p:spPr>
        <p:txBody>
          <a:bodyPr wrap="square" rtlCol="0">
            <a:spAutoFit/>
          </a:bodyPr>
          <a:lstStyle/>
          <a:p>
            <a:r>
              <a:rPr lang="en-US"/>
              <a:t>- Docker container chiếm ít tài nguyên hơn là máy ảo ( có kích thước hàng chục MB )</a:t>
            </a:r>
          </a:p>
          <a:p>
            <a:pPr fontAlgn="base"/>
            <a:r>
              <a:rPr lang="en-US"/>
              <a:t>- </a:t>
            </a:r>
            <a:r>
              <a:rPr lang="vi-VN"/>
              <a:t>Chia sẻ được file cấu hình: Dockerfile, docker-compose.yml</a:t>
            </a:r>
            <a:r>
              <a:rPr lang="en-US"/>
              <a:t> để sử dụng trên các máy chủ hệ điều hành khác nhau.</a:t>
            </a:r>
          </a:p>
          <a:p>
            <a:pPr fontAlgn="base"/>
            <a:endParaRPr lang="en-US"/>
          </a:p>
        </p:txBody>
      </p:sp>
      <p:graphicFrame>
        <p:nvGraphicFramePr>
          <p:cNvPr id="5" name="Table 4"/>
          <p:cNvGraphicFramePr>
            <a:graphicFrameLocks noGrp="1"/>
          </p:cNvGraphicFramePr>
          <p:nvPr>
            <p:extLst>
              <p:ext uri="{D42A27DB-BD31-4B8C-83A1-F6EECF244321}">
                <p14:modId xmlns:p14="http://schemas.microsoft.com/office/powerpoint/2010/main" val="1059677380"/>
              </p:ext>
            </p:extLst>
          </p:nvPr>
        </p:nvGraphicFramePr>
        <p:xfrm>
          <a:off x="2393746" y="2073365"/>
          <a:ext cx="3417424" cy="723354"/>
        </p:xfrm>
        <a:graphic>
          <a:graphicData uri="http://schemas.openxmlformats.org/drawingml/2006/table">
            <a:tbl>
              <a:tblPr/>
              <a:tblGrid>
                <a:gridCol w="1708712">
                  <a:extLst>
                    <a:ext uri="{9D8B030D-6E8A-4147-A177-3AD203B41FA5}">
                      <a16:colId xmlns:a16="http://schemas.microsoft.com/office/drawing/2014/main" val="362205629"/>
                    </a:ext>
                  </a:extLst>
                </a:gridCol>
                <a:gridCol w="1708712">
                  <a:extLst>
                    <a:ext uri="{9D8B030D-6E8A-4147-A177-3AD203B41FA5}">
                      <a16:colId xmlns:a16="http://schemas.microsoft.com/office/drawing/2014/main" val="242186932"/>
                    </a:ext>
                  </a:extLst>
                </a:gridCol>
              </a:tblGrid>
              <a:tr h="169934">
                <a:tc>
                  <a:txBody>
                    <a:bodyPr/>
                    <a:lstStyle/>
                    <a:p>
                      <a:pPr algn="l" fontAlgn="t"/>
                      <a:r>
                        <a:rPr lang="en-US" sz="1100" b="1">
                          <a:solidFill>
                            <a:schemeClr val="tx1"/>
                          </a:solidFill>
                          <a:effectLst/>
                          <a:latin typeface="+mn-lt"/>
                        </a:rPr>
                        <a:t>VMware</a:t>
                      </a:r>
                    </a:p>
                  </a:txBody>
                  <a:tcPr marL="36739" marR="36739" marT="36739" marB="36739">
                    <a:lnL>
                      <a:noFill/>
                    </a:lnL>
                    <a:lnR>
                      <a:noFill/>
                    </a:lnR>
                    <a:lnT>
                      <a:noFill/>
                    </a:lnT>
                    <a:lnB>
                      <a:noFill/>
                    </a:lnB>
                    <a:solidFill>
                      <a:schemeClr val="bg1"/>
                    </a:solidFill>
                  </a:tcPr>
                </a:tc>
                <a:tc>
                  <a:txBody>
                    <a:bodyPr/>
                    <a:lstStyle/>
                    <a:p>
                      <a:pPr marR="0" algn="l" rtl="0" fontAlgn="t">
                        <a:spcBef>
                          <a:spcPts val="0"/>
                        </a:spcBef>
                        <a:spcAft>
                          <a:spcPts val="0"/>
                        </a:spcAft>
                      </a:pPr>
                      <a:r>
                        <a:rPr lang="en-US" sz="1100" b="1" i="0" u="none" strike="noStrike">
                          <a:solidFill>
                            <a:srgbClr val="0F1F28"/>
                          </a:solidFill>
                          <a:effectLst/>
                          <a:latin typeface="Arial" panose="020B0604020202020204" pitchFamily="34" charset="0"/>
                        </a:rPr>
                        <a:t>Docker Container</a:t>
                      </a:r>
                      <a:endParaRPr lang="en-US" sz="1800" b="0" i="0" u="none" strike="noStrike">
                        <a:effectLst/>
                        <a:latin typeface="Arial" panose="020B0604020202020204" pitchFamily="34" charset="0"/>
                      </a:endParaRPr>
                    </a:p>
                  </a:txBody>
                  <a:tcPr marL="36703" marR="36703" marT="36703" marB="36703">
                    <a:lnL>
                      <a:noFill/>
                    </a:lnL>
                    <a:lnR>
                      <a:noFill/>
                    </a:lnR>
                    <a:lnT>
                      <a:noFill/>
                    </a:lnT>
                    <a:lnB>
                      <a:noFill/>
                    </a:lnB>
                    <a:solidFill>
                      <a:schemeClr val="bg1"/>
                    </a:solidFill>
                  </a:tcPr>
                </a:tc>
                <a:extLst>
                  <a:ext uri="{0D108BD9-81ED-4DB2-BD59-A6C34878D82A}">
                    <a16:rowId xmlns:a16="http://schemas.microsoft.com/office/drawing/2014/main" val="1310047091"/>
                  </a:ext>
                </a:extLst>
              </a:tr>
              <a:tr h="187113">
                <a:tc>
                  <a:txBody>
                    <a:bodyPr/>
                    <a:lstStyle/>
                    <a:p>
                      <a:pPr algn="l" fontAlgn="t"/>
                      <a:r>
                        <a:rPr lang="en-US" sz="1100">
                          <a:solidFill>
                            <a:schemeClr val="tx1"/>
                          </a:solidFill>
                          <a:effectLst/>
                          <a:latin typeface="+mn-lt"/>
                        </a:rPr>
                        <a:t>Debian server &gt; 3Gb</a:t>
                      </a:r>
                    </a:p>
                  </a:txBody>
                  <a:tcPr marL="36739" marR="36739" marT="36739" marB="36739">
                    <a:lnL>
                      <a:noFill/>
                    </a:lnL>
                    <a:lnR>
                      <a:noFill/>
                    </a:lnR>
                    <a:lnT>
                      <a:noFill/>
                    </a:lnT>
                    <a:lnB>
                      <a:noFill/>
                    </a:lnB>
                    <a:solidFill>
                      <a:schemeClr val="bg1"/>
                    </a:solidFill>
                  </a:tcPr>
                </a:tc>
                <a:tc>
                  <a:txBody>
                    <a:bodyPr/>
                    <a:lstStyle/>
                    <a:p>
                      <a:pPr marR="0" algn="l" rtl="0" fontAlgn="t">
                        <a:spcBef>
                          <a:spcPts val="0"/>
                        </a:spcBef>
                        <a:spcAft>
                          <a:spcPts val="0"/>
                        </a:spcAft>
                      </a:pPr>
                      <a:r>
                        <a:rPr lang="en-US" sz="1100" b="0" i="0" u="none" strike="noStrike">
                          <a:solidFill>
                            <a:srgbClr val="0F1F28"/>
                          </a:solidFill>
                          <a:effectLst/>
                          <a:latin typeface="Arial" panose="020B0604020202020204" pitchFamily="34" charset="0"/>
                        </a:rPr>
                        <a:t>debian:buster-slim: 1.8Mb</a:t>
                      </a:r>
                      <a:endParaRPr lang="en-US" sz="1800" b="0" i="0" u="none" strike="noStrike">
                        <a:effectLst/>
                        <a:latin typeface="Arial" panose="020B0604020202020204" pitchFamily="34" charset="0"/>
                      </a:endParaRPr>
                    </a:p>
                  </a:txBody>
                  <a:tcPr marL="36703" marR="36703" marT="36703" marB="36703">
                    <a:lnL>
                      <a:noFill/>
                    </a:lnL>
                    <a:lnR>
                      <a:noFill/>
                    </a:lnR>
                    <a:lnT>
                      <a:noFill/>
                    </a:lnT>
                    <a:lnB>
                      <a:noFill/>
                    </a:lnB>
                    <a:solidFill>
                      <a:schemeClr val="bg1"/>
                    </a:solidFill>
                  </a:tcPr>
                </a:tc>
                <a:extLst>
                  <a:ext uri="{0D108BD9-81ED-4DB2-BD59-A6C34878D82A}">
                    <a16:rowId xmlns:a16="http://schemas.microsoft.com/office/drawing/2014/main" val="1230703572"/>
                  </a:ext>
                </a:extLst>
              </a:tr>
              <a:tr h="169934">
                <a:tc>
                  <a:txBody>
                    <a:bodyPr/>
                    <a:lstStyle/>
                    <a:p>
                      <a:pPr algn="l" fontAlgn="t"/>
                      <a:r>
                        <a:rPr lang="en-US" sz="1100">
                          <a:solidFill>
                            <a:schemeClr val="tx1"/>
                          </a:solidFill>
                          <a:effectLst/>
                          <a:latin typeface="+mn-lt"/>
                        </a:rPr>
                        <a:t>Ubuntu server &gt; 5.3Gb</a:t>
                      </a:r>
                    </a:p>
                  </a:txBody>
                  <a:tcPr marL="36739" marR="36739" marT="36739" marB="36739">
                    <a:lnL>
                      <a:noFill/>
                    </a:lnL>
                    <a:lnR>
                      <a:noFill/>
                    </a:lnR>
                    <a:lnT>
                      <a:noFill/>
                    </a:lnT>
                    <a:lnB>
                      <a:noFill/>
                    </a:lnB>
                    <a:solidFill>
                      <a:schemeClr val="bg1"/>
                    </a:solidFill>
                  </a:tcPr>
                </a:tc>
                <a:tc>
                  <a:txBody>
                    <a:bodyPr/>
                    <a:lstStyle/>
                    <a:p>
                      <a:pPr marR="0" algn="l" rtl="0" fontAlgn="t">
                        <a:spcBef>
                          <a:spcPts val="0"/>
                        </a:spcBef>
                        <a:spcAft>
                          <a:spcPts val="0"/>
                        </a:spcAft>
                      </a:pPr>
                      <a:r>
                        <a:rPr lang="en-US" sz="1100" b="0" i="0" u="none" strike="noStrike">
                          <a:solidFill>
                            <a:srgbClr val="0F1F28"/>
                          </a:solidFill>
                          <a:effectLst/>
                          <a:latin typeface="Arial" panose="020B0604020202020204" pitchFamily="34" charset="0"/>
                        </a:rPr>
                        <a:t>ubuntu:devel : 5.1Mb</a:t>
                      </a:r>
                      <a:endParaRPr lang="en-US" sz="1800" b="0" i="0" u="none" strike="noStrike">
                        <a:effectLst/>
                        <a:latin typeface="Arial" panose="020B0604020202020204" pitchFamily="34" charset="0"/>
                      </a:endParaRPr>
                    </a:p>
                  </a:txBody>
                  <a:tcPr marL="36703" marR="36703" marT="36703" marB="36703">
                    <a:lnL>
                      <a:noFill/>
                    </a:lnL>
                    <a:lnR>
                      <a:noFill/>
                    </a:lnR>
                    <a:lnT>
                      <a:noFill/>
                    </a:lnT>
                    <a:lnB>
                      <a:noFill/>
                    </a:lnB>
                    <a:solidFill>
                      <a:schemeClr val="bg1"/>
                    </a:solidFill>
                  </a:tcPr>
                </a:tc>
                <a:extLst>
                  <a:ext uri="{0D108BD9-81ED-4DB2-BD59-A6C34878D82A}">
                    <a16:rowId xmlns:a16="http://schemas.microsoft.com/office/drawing/2014/main" val="2396163126"/>
                  </a:ext>
                </a:extLst>
              </a:tr>
            </a:tbl>
          </a:graphicData>
        </a:graphic>
      </p:graphicFrame>
      <p:pic>
        <p:nvPicPr>
          <p:cNvPr id="1026" name="Picture 2" descr="Let&amp;#39;s Start exploring the Docker - Container World - UnixAren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4199" y="2895600"/>
            <a:ext cx="3476971" cy="1855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95602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81ACE-6016-43F2-9161-AA49F8CF2EE1}"/>
              </a:ext>
            </a:extLst>
          </p:cNvPr>
          <p:cNvSpPr>
            <a:spLocks noGrp="1"/>
          </p:cNvSpPr>
          <p:nvPr>
            <p:ph type="title"/>
          </p:nvPr>
        </p:nvSpPr>
        <p:spPr>
          <a:xfrm>
            <a:off x="3275398" y="625042"/>
            <a:ext cx="2593203" cy="430887"/>
          </a:xfrm>
        </p:spPr>
        <p:txBody>
          <a:bodyPr/>
          <a:lstStyle/>
          <a:p>
            <a:r>
              <a:rPr lang="en-US">
                <a:solidFill>
                  <a:schemeClr val="accent1"/>
                </a:solidFill>
              </a:rPr>
              <a:t> DevOps là gì</a:t>
            </a:r>
          </a:p>
        </p:txBody>
      </p:sp>
      <p:pic>
        <p:nvPicPr>
          <p:cNvPr id="1028" name="Picture 4" descr="DevOps là gì và bao gồm những gì"/>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72125" y="1604691"/>
            <a:ext cx="2296725" cy="220485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91308837-757A-4B5E-A5FF-D34A657962E0}"/>
              </a:ext>
            </a:extLst>
          </p:cNvPr>
          <p:cNvPicPr>
            <a:picLocks noChangeAspect="1"/>
          </p:cNvPicPr>
          <p:nvPr/>
        </p:nvPicPr>
        <p:blipFill>
          <a:blip r:embed="rId3"/>
          <a:stretch>
            <a:fillRect/>
          </a:stretch>
        </p:blipFill>
        <p:spPr>
          <a:xfrm>
            <a:off x="1004912" y="1733278"/>
            <a:ext cx="2788420" cy="2177349"/>
          </a:xfrm>
          <a:prstGeom prst="rect">
            <a:avLst/>
          </a:prstGeom>
        </p:spPr>
      </p:pic>
    </p:spTree>
    <p:extLst>
      <p:ext uri="{BB962C8B-B14F-4D97-AF65-F5344CB8AC3E}">
        <p14:creationId xmlns:p14="http://schemas.microsoft.com/office/powerpoint/2010/main" val="28409064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2FBB98BB-269A-4911-BBA3-1E0328C279A7}"/>
              </a:ext>
            </a:extLst>
          </p:cNvPr>
          <p:cNvSpPr>
            <a:spLocks noGrp="1"/>
          </p:cNvSpPr>
          <p:nvPr>
            <p:ph type="title"/>
          </p:nvPr>
        </p:nvSpPr>
        <p:spPr>
          <a:xfrm>
            <a:off x="2517608" y="341709"/>
            <a:ext cx="8229600" cy="615553"/>
          </a:xfrm>
        </p:spPr>
        <p:txBody>
          <a:bodyPr>
            <a:normAutofit fontScale="90000"/>
          </a:bodyPr>
          <a:lstStyle/>
          <a:p>
            <a:r>
              <a:rPr lang="en-US">
                <a:ln w="0"/>
                <a:solidFill>
                  <a:schemeClr val="tx1">
                    <a:lumMod val="50000"/>
                    <a:lumOff val="50000"/>
                  </a:schemeClr>
                </a:solidFill>
              </a:rPr>
              <a:t>CONTAINER VÀ VIRTUAL MACHINE</a:t>
            </a:r>
            <a:br>
              <a:rPr lang="en-US">
                <a:ln w="0"/>
                <a:solidFill>
                  <a:schemeClr val="tx1">
                    <a:lumMod val="50000"/>
                    <a:lumOff val="50000"/>
                  </a:schemeClr>
                </a:solidFill>
              </a:rPr>
            </a:br>
            <a:endParaRPr lang="en-US">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a:stretch>
            <a:fillRect/>
          </a:stretch>
        </p:blipFill>
        <p:spPr>
          <a:xfrm>
            <a:off x="1327573" y="1068066"/>
            <a:ext cx="6725920" cy="3348146"/>
          </a:xfrm>
          <a:prstGeom prst="rect">
            <a:avLst/>
          </a:prstGeom>
        </p:spPr>
      </p:pic>
    </p:spTree>
    <p:extLst>
      <p:ext uri="{BB962C8B-B14F-4D97-AF65-F5344CB8AC3E}">
        <p14:creationId xmlns:p14="http://schemas.microsoft.com/office/powerpoint/2010/main" val="38422301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2FBB98BB-269A-4911-BBA3-1E0328C279A7}"/>
              </a:ext>
            </a:extLst>
          </p:cNvPr>
          <p:cNvSpPr>
            <a:spLocks noGrp="1"/>
          </p:cNvSpPr>
          <p:nvPr>
            <p:ph type="title"/>
          </p:nvPr>
        </p:nvSpPr>
        <p:spPr>
          <a:xfrm>
            <a:off x="2066961" y="432912"/>
            <a:ext cx="5124035" cy="637584"/>
          </a:xfrm>
        </p:spPr>
        <p:txBody>
          <a:bodyPr>
            <a:normAutofit/>
          </a:bodyPr>
          <a:lstStyle/>
          <a:p>
            <a:r>
              <a:rPr lang="en-US" sz="2400">
                <a:ln w="0"/>
                <a:solidFill>
                  <a:schemeClr val="tx1">
                    <a:lumMod val="50000"/>
                    <a:lumOff val="50000"/>
                  </a:schemeClr>
                </a:solidFill>
                <a:latin typeface="Times New Roman" panose="02020603050405020304" pitchFamily="18" charset="0"/>
                <a:cs typeface="Times New Roman" panose="02020603050405020304" pitchFamily="18" charset="0"/>
              </a:rPr>
              <a:t>Một số khái nhiệm khi sử dụng docker</a:t>
            </a:r>
            <a:endParaRPr lang="en-US" sz="240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247DF200-C282-4129-A285-1DA0DA8C2678}"/>
              </a:ext>
            </a:extLst>
          </p:cNvPr>
          <p:cNvPicPr>
            <a:picLocks noChangeAspect="1"/>
          </p:cNvPicPr>
          <p:nvPr/>
        </p:nvPicPr>
        <p:blipFill>
          <a:blip r:embed="rId2"/>
          <a:stretch>
            <a:fillRect/>
          </a:stretch>
        </p:blipFill>
        <p:spPr>
          <a:xfrm>
            <a:off x="2562641" y="1288475"/>
            <a:ext cx="3480971" cy="2723931"/>
          </a:xfrm>
          <a:prstGeom prst="rect">
            <a:avLst/>
          </a:prstGeom>
        </p:spPr>
      </p:pic>
    </p:spTree>
    <p:extLst>
      <p:ext uri="{BB962C8B-B14F-4D97-AF65-F5344CB8AC3E}">
        <p14:creationId xmlns:p14="http://schemas.microsoft.com/office/powerpoint/2010/main" val="16499319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2FBB98BB-269A-4911-BBA3-1E0328C279A7}"/>
              </a:ext>
            </a:extLst>
          </p:cNvPr>
          <p:cNvSpPr>
            <a:spLocks noGrp="1"/>
          </p:cNvSpPr>
          <p:nvPr>
            <p:ph type="title"/>
          </p:nvPr>
        </p:nvSpPr>
        <p:spPr>
          <a:xfrm>
            <a:off x="3782896" y="415184"/>
            <a:ext cx="2399243" cy="369332"/>
          </a:xfrm>
        </p:spPr>
        <p:txBody>
          <a:bodyPr>
            <a:normAutofit fontScale="90000"/>
          </a:bodyPr>
          <a:lstStyle/>
          <a:p>
            <a:r>
              <a:rPr lang="en-US" sz="2400">
                <a:ln w="0"/>
                <a:solidFill>
                  <a:schemeClr val="tx1">
                    <a:lumMod val="50000"/>
                    <a:lumOff val="50000"/>
                  </a:schemeClr>
                </a:solidFill>
                <a:latin typeface="Times New Roman" panose="02020603050405020304" pitchFamily="18" charset="0"/>
                <a:cs typeface="Times New Roman" panose="02020603050405020304" pitchFamily="18" charset="0"/>
              </a:rPr>
              <a:t>Docker</a:t>
            </a:r>
            <a:endParaRPr lang="en-US" sz="240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2"/>
          <a:stretch>
            <a:fillRect/>
          </a:stretch>
        </p:blipFill>
        <p:spPr>
          <a:xfrm>
            <a:off x="897818" y="898000"/>
            <a:ext cx="7070068" cy="3347499"/>
          </a:xfrm>
          <a:prstGeom prst="rect">
            <a:avLst/>
          </a:prstGeom>
        </p:spPr>
      </p:pic>
    </p:spTree>
    <p:extLst>
      <p:ext uri="{BB962C8B-B14F-4D97-AF65-F5344CB8AC3E}">
        <p14:creationId xmlns:p14="http://schemas.microsoft.com/office/powerpoint/2010/main" val="8309733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2FBB98BB-269A-4911-BBA3-1E0328C279A7}"/>
              </a:ext>
            </a:extLst>
          </p:cNvPr>
          <p:cNvSpPr>
            <a:spLocks noGrp="1"/>
          </p:cNvSpPr>
          <p:nvPr>
            <p:ph type="title"/>
          </p:nvPr>
        </p:nvSpPr>
        <p:spPr>
          <a:xfrm>
            <a:off x="2426400" y="415184"/>
            <a:ext cx="3755739" cy="738664"/>
          </a:xfrm>
        </p:spPr>
        <p:txBody>
          <a:bodyPr>
            <a:normAutofit/>
          </a:bodyPr>
          <a:lstStyle/>
          <a:p>
            <a:r>
              <a:rPr lang="en-US" sz="2400">
                <a:ln w="0"/>
                <a:solidFill>
                  <a:schemeClr val="tx1">
                    <a:lumMod val="50000"/>
                    <a:lumOff val="50000"/>
                  </a:schemeClr>
                </a:solidFill>
                <a:latin typeface="Times New Roman" panose="02020603050405020304" pitchFamily="18" charset="0"/>
                <a:cs typeface="Times New Roman" panose="02020603050405020304" pitchFamily="18" charset="0"/>
              </a:rPr>
              <a:t>Thành phần của Docker</a:t>
            </a:r>
            <a:endParaRPr lang="en-US" sz="2400">
              <a:latin typeface="Times New Roman" panose="02020603050405020304" pitchFamily="18" charset="0"/>
              <a:cs typeface="Times New Roman" panose="02020603050405020304" pitchFamily="18" charset="0"/>
            </a:endParaRPr>
          </a:p>
        </p:txBody>
      </p:sp>
      <p:sp>
        <p:nvSpPr>
          <p:cNvPr id="7" name="TextBox 6"/>
          <p:cNvSpPr txBox="1"/>
          <p:nvPr/>
        </p:nvSpPr>
        <p:spPr>
          <a:xfrm>
            <a:off x="834887" y="1057588"/>
            <a:ext cx="7474226" cy="3293209"/>
          </a:xfrm>
          <a:prstGeom prst="rect">
            <a:avLst/>
          </a:prstGeom>
          <a:noFill/>
        </p:spPr>
        <p:txBody>
          <a:bodyPr wrap="square" rtlCol="0">
            <a:spAutoFit/>
          </a:bodyPr>
          <a:lstStyle/>
          <a:p>
            <a:r>
              <a:rPr lang="vi-VN" sz="1600" b="1"/>
              <a:t>Docker client:</a:t>
            </a:r>
            <a:br>
              <a:rPr lang="vi-VN" sz="1600" b="1"/>
            </a:br>
            <a:r>
              <a:rPr lang="vi-VN" sz="1600"/>
              <a:t>- Giao diện cơ bản cho người dùng sử dụng Docker. Nó nhận lệnh từ người</a:t>
            </a:r>
            <a:br>
              <a:rPr lang="vi-VN" sz="1600"/>
            </a:br>
            <a:r>
              <a:rPr lang="vi-VN" sz="1600"/>
              <a:t>dùng và truyền thông qua lại với Docker daemon</a:t>
            </a:r>
            <a:br>
              <a:rPr lang="vi-VN" sz="1600"/>
            </a:br>
            <a:r>
              <a:rPr lang="vi-VN" sz="1600"/>
              <a:t>- Client và daemon có thể chạy trên cùng hoặc khác host</a:t>
            </a:r>
            <a:br>
              <a:rPr lang="vi-VN" sz="1600"/>
            </a:br>
            <a:r>
              <a:rPr lang="vi-VN" sz="1600" b="1"/>
              <a:t>Docker daemon:</a:t>
            </a:r>
            <a:br>
              <a:rPr lang="vi-VN" sz="1600" b="1"/>
            </a:br>
            <a:r>
              <a:rPr lang="vi-VN" sz="1600"/>
              <a:t>- Chạy trên một host machine</a:t>
            </a:r>
            <a:br>
              <a:rPr lang="vi-VN" sz="1600"/>
            </a:br>
            <a:r>
              <a:rPr lang="vi-VN" sz="1600"/>
              <a:t>- Người dùng không tương tác trực tiếp với daemon, mà thông qua Docker</a:t>
            </a:r>
            <a:br>
              <a:rPr lang="vi-VN" sz="1600"/>
            </a:br>
            <a:r>
              <a:rPr lang="vi-VN" sz="1600"/>
              <a:t>client với RESTful api hoặc sockets. </a:t>
            </a:r>
            <a:endParaRPr lang="en-US" sz="1600"/>
          </a:p>
          <a:p>
            <a:r>
              <a:rPr lang="vi-VN" sz="1600" b="1"/>
              <a:t>Docker registry:</a:t>
            </a:r>
            <a:br>
              <a:rPr lang="vi-VN" sz="1600" b="1"/>
            </a:br>
            <a:r>
              <a:rPr lang="vi-VN" sz="1600"/>
              <a:t>- Registry là nơi lưu trữ các image</a:t>
            </a:r>
            <a:br>
              <a:rPr lang="vi-VN" sz="1600"/>
            </a:br>
            <a:r>
              <a:rPr lang="vi-VN" sz="1600"/>
              <a:t>- Registry có thể là private hoặc public</a:t>
            </a:r>
            <a:br>
              <a:rPr lang="vi-VN" sz="1600"/>
            </a:br>
            <a:r>
              <a:rPr lang="vi-VN" sz="1600"/>
              <a:t>- Docker Hub Repositories bên trong Regist</a:t>
            </a:r>
            <a:r>
              <a:rPr lang="en-US" sz="1600"/>
              <a:t>ry</a:t>
            </a:r>
            <a:br>
              <a:rPr lang="vi-VN" sz="1600"/>
            </a:br>
            <a:endParaRPr lang="en-US" sz="1600"/>
          </a:p>
        </p:txBody>
      </p:sp>
    </p:spTree>
    <p:extLst>
      <p:ext uri="{BB962C8B-B14F-4D97-AF65-F5344CB8AC3E}">
        <p14:creationId xmlns:p14="http://schemas.microsoft.com/office/powerpoint/2010/main" val="34675900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FE1FEE8-64DE-49E5-9DCB-A1E9DFBC8B7D}"/>
              </a:ext>
            </a:extLst>
          </p:cNvPr>
          <p:cNvSpPr>
            <a:spLocks noGrp="1"/>
          </p:cNvSpPr>
          <p:nvPr>
            <p:ph type="title"/>
          </p:nvPr>
        </p:nvSpPr>
        <p:spPr>
          <a:xfrm>
            <a:off x="3482859" y="330757"/>
            <a:ext cx="2399243" cy="369332"/>
          </a:xfrm>
        </p:spPr>
        <p:txBody>
          <a:bodyPr>
            <a:normAutofit fontScale="90000"/>
          </a:bodyPr>
          <a:lstStyle/>
          <a:p>
            <a:r>
              <a:rPr lang="en-US" sz="2400">
                <a:ln w="0"/>
                <a:solidFill>
                  <a:schemeClr val="tx1">
                    <a:lumMod val="50000"/>
                    <a:lumOff val="50000"/>
                  </a:schemeClr>
                </a:solidFill>
                <a:latin typeface="Times New Roman" panose="02020603050405020304" pitchFamily="18" charset="0"/>
                <a:cs typeface="Times New Roman" panose="02020603050405020304" pitchFamily="18" charset="0"/>
              </a:rPr>
              <a:t>Docker image</a:t>
            </a:r>
            <a:endParaRPr lang="en-US" sz="240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62966763-778D-4855-8FCC-C340BF8EA269}"/>
              </a:ext>
            </a:extLst>
          </p:cNvPr>
          <p:cNvPicPr>
            <a:picLocks noChangeAspect="1"/>
          </p:cNvPicPr>
          <p:nvPr/>
        </p:nvPicPr>
        <p:blipFill>
          <a:blip r:embed="rId2"/>
          <a:stretch>
            <a:fillRect/>
          </a:stretch>
        </p:blipFill>
        <p:spPr>
          <a:xfrm>
            <a:off x="5357813" y="1440655"/>
            <a:ext cx="3166979" cy="1952626"/>
          </a:xfrm>
          <a:prstGeom prst="rect">
            <a:avLst/>
          </a:prstGeom>
        </p:spPr>
      </p:pic>
      <p:sp>
        <p:nvSpPr>
          <p:cNvPr id="12" name="TextBox 11">
            <a:extLst>
              <a:ext uri="{FF2B5EF4-FFF2-40B4-BE49-F238E27FC236}">
                <a16:creationId xmlns:a16="http://schemas.microsoft.com/office/drawing/2014/main" id="{DA0F5D85-6B82-4956-A1A1-12765351D2D7}"/>
              </a:ext>
            </a:extLst>
          </p:cNvPr>
          <p:cNvSpPr txBox="1"/>
          <p:nvPr/>
        </p:nvSpPr>
        <p:spPr>
          <a:xfrm>
            <a:off x="721519" y="973932"/>
            <a:ext cx="4572000" cy="3747436"/>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sz="1600"/>
              <a:t>Image trong docker - 1 đơn vị đóng gói chứa mọi thứ cần thiết để 1 ứng dụng chạy.</a:t>
            </a:r>
          </a:p>
          <a:p>
            <a:pPr marL="285750" indent="-285750">
              <a:lnSpc>
                <a:spcPct val="150000"/>
              </a:lnSpc>
              <a:buFont typeface="Arial" panose="020B0604020202020204" pitchFamily="34" charset="0"/>
              <a:buChar char="•"/>
            </a:pPr>
            <a:r>
              <a:rPr lang="en-US" sz="1600"/>
              <a:t>Ta có thể có được image docker bằng cách pull từ image registry. Thao tác pull sẽ tải image xuống máy chủ docker, nơi docker có thể sử dụng nó để chạy 1 hoặc nhiều container.</a:t>
            </a:r>
          </a:p>
          <a:p>
            <a:pPr marL="285750" indent="-285750">
              <a:lnSpc>
                <a:spcPct val="150000"/>
              </a:lnSpc>
              <a:buFont typeface="Arial" panose="020B0604020202020204" pitchFamily="34" charset="0"/>
              <a:buChar char="•"/>
            </a:pPr>
            <a:r>
              <a:rPr lang="en-US" sz="1600"/>
              <a:t>Image được tạo thành từ nhiều layer xếp chồng lên nhau, bên trong image là 1 hệ điều hành bị cắt giảm và tất cả các phụ thuộc cần thiết để chạy 1 ứng dụng</a:t>
            </a:r>
          </a:p>
        </p:txBody>
      </p:sp>
    </p:spTree>
    <p:extLst>
      <p:ext uri="{BB962C8B-B14F-4D97-AF65-F5344CB8AC3E}">
        <p14:creationId xmlns:p14="http://schemas.microsoft.com/office/powerpoint/2010/main" val="26368002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FE1FEE8-64DE-49E5-9DCB-A1E9DFBC8B7D}"/>
              </a:ext>
            </a:extLst>
          </p:cNvPr>
          <p:cNvSpPr>
            <a:spLocks noGrp="1"/>
          </p:cNvSpPr>
          <p:nvPr>
            <p:ph type="title"/>
          </p:nvPr>
        </p:nvSpPr>
        <p:spPr>
          <a:xfrm>
            <a:off x="3482859" y="330757"/>
            <a:ext cx="2399243" cy="369332"/>
          </a:xfrm>
        </p:spPr>
        <p:txBody>
          <a:bodyPr>
            <a:normAutofit fontScale="90000"/>
          </a:bodyPr>
          <a:lstStyle/>
          <a:p>
            <a:r>
              <a:rPr lang="en-US" sz="2400">
                <a:ln w="0"/>
                <a:solidFill>
                  <a:schemeClr val="tx1">
                    <a:lumMod val="50000"/>
                    <a:lumOff val="50000"/>
                  </a:schemeClr>
                </a:solidFill>
                <a:latin typeface="Times New Roman" panose="02020603050405020304" pitchFamily="18" charset="0"/>
                <a:cs typeface="Times New Roman" panose="02020603050405020304" pitchFamily="18" charset="0"/>
              </a:rPr>
              <a:t>Docker hub</a:t>
            </a:r>
            <a:endParaRPr lang="en-US" sz="240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4ADEDC3D-EDCE-43EF-91A7-2CD50F64A20C}"/>
              </a:ext>
            </a:extLst>
          </p:cNvPr>
          <p:cNvPicPr>
            <a:picLocks noChangeAspect="1"/>
          </p:cNvPicPr>
          <p:nvPr/>
        </p:nvPicPr>
        <p:blipFill>
          <a:blip r:embed="rId2"/>
          <a:stretch>
            <a:fillRect/>
          </a:stretch>
        </p:blipFill>
        <p:spPr>
          <a:xfrm>
            <a:off x="1172985" y="1137600"/>
            <a:ext cx="5667872" cy="3285900"/>
          </a:xfrm>
          <a:prstGeom prst="rect">
            <a:avLst/>
          </a:prstGeom>
        </p:spPr>
      </p:pic>
      <p:sp>
        <p:nvSpPr>
          <p:cNvPr id="4" name="TextBox 3">
            <a:extLst>
              <a:ext uri="{FF2B5EF4-FFF2-40B4-BE49-F238E27FC236}">
                <a16:creationId xmlns:a16="http://schemas.microsoft.com/office/drawing/2014/main" id="{7329C019-168D-4CCC-B1A1-9E990746AA4E}"/>
              </a:ext>
            </a:extLst>
          </p:cNvPr>
          <p:cNvSpPr txBox="1"/>
          <p:nvPr/>
        </p:nvSpPr>
        <p:spPr>
          <a:xfrm>
            <a:off x="1101600" y="720000"/>
            <a:ext cx="1994457" cy="307777"/>
          </a:xfrm>
          <a:prstGeom prst="rect">
            <a:avLst/>
          </a:prstGeom>
          <a:noFill/>
        </p:spPr>
        <p:txBody>
          <a:bodyPr wrap="none" rtlCol="0">
            <a:spAutoFit/>
          </a:bodyPr>
          <a:lstStyle/>
          <a:p>
            <a:r>
              <a:rPr lang="en-US"/>
              <a:t>https://hub.docker.com</a:t>
            </a:r>
          </a:p>
        </p:txBody>
      </p:sp>
    </p:spTree>
    <p:extLst>
      <p:ext uri="{BB962C8B-B14F-4D97-AF65-F5344CB8AC3E}">
        <p14:creationId xmlns:p14="http://schemas.microsoft.com/office/powerpoint/2010/main" val="23525443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2FBB98BB-269A-4911-BBA3-1E0328C279A7}"/>
              </a:ext>
            </a:extLst>
          </p:cNvPr>
          <p:cNvSpPr>
            <a:spLocks noGrp="1"/>
          </p:cNvSpPr>
          <p:nvPr>
            <p:ph type="title"/>
          </p:nvPr>
        </p:nvSpPr>
        <p:spPr>
          <a:xfrm>
            <a:off x="3747177" y="329459"/>
            <a:ext cx="2399243" cy="369332"/>
          </a:xfrm>
        </p:spPr>
        <p:txBody>
          <a:bodyPr>
            <a:normAutofit fontScale="90000"/>
          </a:bodyPr>
          <a:lstStyle/>
          <a:p>
            <a:r>
              <a:rPr lang="en-US" sz="2400">
                <a:ln w="0"/>
                <a:solidFill>
                  <a:schemeClr val="tx1">
                    <a:lumMod val="50000"/>
                    <a:lumOff val="50000"/>
                  </a:schemeClr>
                </a:solidFill>
                <a:latin typeface="Times New Roman" panose="02020603050405020304" pitchFamily="18" charset="0"/>
                <a:cs typeface="Times New Roman" panose="02020603050405020304" pitchFamily="18" charset="0"/>
              </a:rPr>
              <a:t>Dockerfile</a:t>
            </a:r>
            <a:endParaRPr lang="en-US" sz="2400">
              <a:latin typeface="Times New Roman" panose="02020603050405020304" pitchFamily="18" charset="0"/>
              <a:cs typeface="Times New Roman" panose="02020603050405020304" pitchFamily="18" charset="0"/>
            </a:endParaRPr>
          </a:p>
        </p:txBody>
      </p:sp>
      <p:pic>
        <p:nvPicPr>
          <p:cNvPr id="4" name="Picture 2" descr="DOCKER IN ACTION – FLINTERS Developer&amp;#39;s Blog">
            <a:extLst>
              <a:ext uri="{FF2B5EF4-FFF2-40B4-BE49-F238E27FC236}">
                <a16:creationId xmlns:a16="http://schemas.microsoft.com/office/drawing/2014/main" id="{65FDA71C-FE65-492B-B40B-A4AB0AC15F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6603" y="2467193"/>
            <a:ext cx="5288597" cy="20129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57F573B-70F7-4D8D-9F80-2AA24B1826A4}"/>
              </a:ext>
            </a:extLst>
          </p:cNvPr>
          <p:cNvSpPr txBox="1"/>
          <p:nvPr/>
        </p:nvSpPr>
        <p:spPr>
          <a:xfrm>
            <a:off x="850106" y="818071"/>
            <a:ext cx="7272338" cy="152984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vi-VN" sz="1600"/>
              <a:t>Docker image có thể được tạo ra tự động bằng cách đọc các chỉ dẫn trong Dockerfile.</a:t>
            </a:r>
            <a:endParaRPr lang="en-US" sz="1600"/>
          </a:p>
          <a:p>
            <a:pPr marL="285750" indent="-285750">
              <a:lnSpc>
                <a:spcPct val="150000"/>
              </a:lnSpc>
              <a:buFont typeface="Arial" panose="020B0604020202020204" pitchFamily="34" charset="0"/>
              <a:buChar char="•"/>
            </a:pPr>
            <a:r>
              <a:rPr lang="vi-VN" sz="1600"/>
              <a:t>Dockerfile mô tả ứng dụng và </a:t>
            </a:r>
            <a:r>
              <a:rPr lang="en-US" sz="1600"/>
              <a:t>định nghĩa </a:t>
            </a:r>
            <a:r>
              <a:rPr lang="vi-VN" sz="1600"/>
              <a:t>cách để xây dựng</a:t>
            </a:r>
            <a:r>
              <a:rPr lang="en-US" sz="1600"/>
              <a:t> </a:t>
            </a:r>
            <a:r>
              <a:rPr lang="vi-VN" sz="1600"/>
              <a:t>1 image.</a:t>
            </a:r>
          </a:p>
          <a:p>
            <a:pPr marL="285750" indent="-285750">
              <a:lnSpc>
                <a:spcPct val="150000"/>
              </a:lnSpc>
              <a:buFont typeface="Arial" panose="020B0604020202020204" pitchFamily="34" charset="0"/>
              <a:buChar char="•"/>
            </a:pPr>
            <a:r>
              <a:rPr lang="vi-VN" sz="1600"/>
              <a:t>Dockerfile bắt đầu bằng chữ D và được đặt tên là Dockerfile</a:t>
            </a:r>
            <a:endParaRPr lang="en-US" sz="1600"/>
          </a:p>
        </p:txBody>
      </p:sp>
    </p:spTree>
    <p:extLst>
      <p:ext uri="{BB962C8B-B14F-4D97-AF65-F5344CB8AC3E}">
        <p14:creationId xmlns:p14="http://schemas.microsoft.com/office/powerpoint/2010/main" val="14016634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BEF3030-FA88-4E74-BEDC-1AAA05800C4E}"/>
              </a:ext>
            </a:extLst>
          </p:cNvPr>
          <p:cNvPicPr>
            <a:picLocks noChangeAspect="1"/>
          </p:cNvPicPr>
          <p:nvPr/>
        </p:nvPicPr>
        <p:blipFill>
          <a:blip r:embed="rId2"/>
          <a:stretch>
            <a:fillRect/>
          </a:stretch>
        </p:blipFill>
        <p:spPr>
          <a:xfrm>
            <a:off x="4736306" y="937684"/>
            <a:ext cx="3634856" cy="3282043"/>
          </a:xfrm>
          <a:prstGeom prst="rect">
            <a:avLst/>
          </a:prstGeom>
        </p:spPr>
      </p:pic>
      <p:sp>
        <p:nvSpPr>
          <p:cNvPr id="8" name="Title 1">
            <a:extLst>
              <a:ext uri="{FF2B5EF4-FFF2-40B4-BE49-F238E27FC236}">
                <a16:creationId xmlns:a16="http://schemas.microsoft.com/office/drawing/2014/main" id="{B4F5F3FF-7BB5-4A39-8019-B65A9180332A}"/>
              </a:ext>
            </a:extLst>
          </p:cNvPr>
          <p:cNvSpPr>
            <a:spLocks noGrp="1"/>
          </p:cNvSpPr>
          <p:nvPr>
            <p:ph type="title"/>
          </p:nvPr>
        </p:nvSpPr>
        <p:spPr>
          <a:xfrm>
            <a:off x="3482859" y="330757"/>
            <a:ext cx="2399243" cy="369332"/>
          </a:xfrm>
        </p:spPr>
        <p:txBody>
          <a:bodyPr>
            <a:normAutofit fontScale="90000"/>
          </a:bodyPr>
          <a:lstStyle/>
          <a:p>
            <a:r>
              <a:rPr lang="en-US" sz="2400">
                <a:ln w="0"/>
                <a:solidFill>
                  <a:schemeClr val="tx1">
                    <a:lumMod val="50000"/>
                    <a:lumOff val="50000"/>
                  </a:schemeClr>
                </a:solidFill>
                <a:latin typeface="Times New Roman" panose="02020603050405020304" pitchFamily="18" charset="0"/>
                <a:cs typeface="Times New Roman" panose="02020603050405020304" pitchFamily="18" charset="0"/>
              </a:rPr>
              <a:t>Dockerfile</a:t>
            </a:r>
            <a:endParaRPr lang="en-US" sz="240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02754626-54E2-4BA3-80B1-8F74A4030941}"/>
              </a:ext>
            </a:extLst>
          </p:cNvPr>
          <p:cNvPicPr>
            <a:picLocks noChangeAspect="1"/>
          </p:cNvPicPr>
          <p:nvPr/>
        </p:nvPicPr>
        <p:blipFill>
          <a:blip r:embed="rId3"/>
          <a:stretch>
            <a:fillRect/>
          </a:stretch>
        </p:blipFill>
        <p:spPr>
          <a:xfrm>
            <a:off x="714374" y="937684"/>
            <a:ext cx="3804709" cy="3282042"/>
          </a:xfrm>
          <a:prstGeom prst="rect">
            <a:avLst/>
          </a:prstGeom>
        </p:spPr>
      </p:pic>
    </p:spTree>
    <p:extLst>
      <p:ext uri="{BB962C8B-B14F-4D97-AF65-F5344CB8AC3E}">
        <p14:creationId xmlns:p14="http://schemas.microsoft.com/office/powerpoint/2010/main" val="14148483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DOCKER IN ACTION – FLINTERS Developer&amp;#39;s Blog">
            <a:extLst>
              <a:ext uri="{FF2B5EF4-FFF2-40B4-BE49-F238E27FC236}">
                <a16:creationId xmlns:a16="http://schemas.microsoft.com/office/drawing/2014/main" id="{63E8EAEB-CC36-4F0A-9CD4-37F5B2F67D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402" y="1794384"/>
            <a:ext cx="5822457" cy="2255821"/>
          </a:xfrm>
          <a:prstGeom prst="rect">
            <a:avLst/>
          </a:prstGeom>
          <a:noFill/>
          <a:extLst>
            <a:ext uri="{909E8E84-426E-40DD-AFC4-6F175D3DCCD1}">
              <a14:hiddenFill xmlns:a14="http://schemas.microsoft.com/office/drawing/2010/main">
                <a:solidFill>
                  <a:srgbClr val="FFFFFF"/>
                </a:solidFill>
              </a14:hiddenFill>
            </a:ext>
          </a:extLst>
        </p:spPr>
      </p:pic>
      <p:sp>
        <p:nvSpPr>
          <p:cNvPr id="3" name="Title 1">
            <a:extLst>
              <a:ext uri="{FF2B5EF4-FFF2-40B4-BE49-F238E27FC236}">
                <a16:creationId xmlns:a16="http://schemas.microsoft.com/office/drawing/2014/main" id="{86CC3F8A-843E-4AC9-AD03-6BC098C7AC52}"/>
              </a:ext>
            </a:extLst>
          </p:cNvPr>
          <p:cNvSpPr>
            <a:spLocks noGrp="1"/>
          </p:cNvSpPr>
          <p:nvPr>
            <p:ph type="title"/>
          </p:nvPr>
        </p:nvSpPr>
        <p:spPr>
          <a:xfrm>
            <a:off x="3782896" y="415184"/>
            <a:ext cx="2399243" cy="369332"/>
          </a:xfrm>
        </p:spPr>
        <p:txBody>
          <a:bodyPr>
            <a:normAutofit fontScale="90000"/>
          </a:bodyPr>
          <a:lstStyle/>
          <a:p>
            <a:r>
              <a:rPr lang="en-US" sz="2400">
                <a:ln w="0"/>
                <a:solidFill>
                  <a:schemeClr val="tx1">
                    <a:lumMod val="50000"/>
                    <a:lumOff val="50000"/>
                  </a:schemeClr>
                </a:solidFill>
                <a:latin typeface="Times New Roman" panose="02020603050405020304" pitchFamily="18" charset="0"/>
                <a:cs typeface="Times New Roman" panose="02020603050405020304" pitchFamily="18" charset="0"/>
              </a:rPr>
              <a:t>Dockerfile</a:t>
            </a:r>
            <a:endParaRPr lang="en-US" sz="240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14B508C9-1723-4F07-9011-5F210E3504DE}"/>
              </a:ext>
            </a:extLst>
          </p:cNvPr>
          <p:cNvSpPr txBox="1"/>
          <p:nvPr/>
        </p:nvSpPr>
        <p:spPr>
          <a:xfrm>
            <a:off x="932010" y="1093295"/>
            <a:ext cx="4036219" cy="307777"/>
          </a:xfrm>
          <a:prstGeom prst="rect">
            <a:avLst/>
          </a:prstGeom>
          <a:noFill/>
        </p:spPr>
        <p:txBody>
          <a:bodyPr wrap="square" rtlCol="0">
            <a:spAutoFit/>
          </a:bodyPr>
          <a:lstStyle/>
          <a:p>
            <a:r>
              <a:rPr lang="en-US"/>
              <a:t>docker build –t cuongyd196/todoapi .</a:t>
            </a:r>
          </a:p>
        </p:txBody>
      </p:sp>
      <p:cxnSp>
        <p:nvCxnSpPr>
          <p:cNvPr id="5" name="Straight Arrow Connector 4">
            <a:extLst>
              <a:ext uri="{FF2B5EF4-FFF2-40B4-BE49-F238E27FC236}">
                <a16:creationId xmlns:a16="http://schemas.microsoft.com/office/drawing/2014/main" id="{B25B127D-4EA3-4977-9A3F-3C59B7F2B7C6}"/>
              </a:ext>
            </a:extLst>
          </p:cNvPr>
          <p:cNvCxnSpPr>
            <a:cxnSpLocks/>
          </p:cNvCxnSpPr>
          <p:nvPr/>
        </p:nvCxnSpPr>
        <p:spPr>
          <a:xfrm flipH="1" flipV="1">
            <a:off x="2586038" y="1471614"/>
            <a:ext cx="414337" cy="12215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2606B5B-BD5A-4868-BA35-C9D99E9CC1D4}"/>
              </a:ext>
            </a:extLst>
          </p:cNvPr>
          <p:cNvSpPr txBox="1"/>
          <p:nvPr/>
        </p:nvSpPr>
        <p:spPr>
          <a:xfrm>
            <a:off x="3479007" y="1486607"/>
            <a:ext cx="5543550" cy="307777"/>
          </a:xfrm>
          <a:prstGeom prst="rect">
            <a:avLst/>
          </a:prstGeom>
          <a:noFill/>
        </p:spPr>
        <p:txBody>
          <a:bodyPr wrap="square" rtlCol="0">
            <a:spAutoFit/>
          </a:bodyPr>
          <a:lstStyle/>
          <a:p>
            <a:r>
              <a:rPr lang="en-US"/>
              <a:t>docker run –name apitodo1 –p 3000:3000 cuongyd196/todoapi</a:t>
            </a:r>
          </a:p>
        </p:txBody>
      </p:sp>
      <p:cxnSp>
        <p:nvCxnSpPr>
          <p:cNvPr id="12" name="Straight Arrow Connector 11">
            <a:extLst>
              <a:ext uri="{FF2B5EF4-FFF2-40B4-BE49-F238E27FC236}">
                <a16:creationId xmlns:a16="http://schemas.microsoft.com/office/drawing/2014/main" id="{7B606C9B-A795-4007-A70B-C1991BB1BF4D}"/>
              </a:ext>
            </a:extLst>
          </p:cNvPr>
          <p:cNvCxnSpPr>
            <a:cxnSpLocks/>
          </p:cNvCxnSpPr>
          <p:nvPr/>
        </p:nvCxnSpPr>
        <p:spPr>
          <a:xfrm flipV="1">
            <a:off x="5243513" y="2038773"/>
            <a:ext cx="0" cy="7330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CEB0A2A7-59E8-4EB4-B6B6-1E9458DFB7AA}"/>
              </a:ext>
            </a:extLst>
          </p:cNvPr>
          <p:cNvSpPr txBox="1"/>
          <p:nvPr/>
        </p:nvSpPr>
        <p:spPr>
          <a:xfrm>
            <a:off x="3286125" y="3974083"/>
            <a:ext cx="2450307" cy="307777"/>
          </a:xfrm>
          <a:prstGeom prst="rect">
            <a:avLst/>
          </a:prstGeom>
          <a:noFill/>
        </p:spPr>
        <p:txBody>
          <a:bodyPr wrap="square" rtlCol="0">
            <a:spAutoFit/>
          </a:bodyPr>
          <a:lstStyle/>
          <a:p>
            <a:r>
              <a:rPr lang="en-US">
                <a:solidFill>
                  <a:srgbClr val="FF0000"/>
                </a:solidFill>
              </a:rPr>
              <a:t>cuongyd196/todoapi</a:t>
            </a:r>
          </a:p>
        </p:txBody>
      </p:sp>
      <p:sp>
        <p:nvSpPr>
          <p:cNvPr id="15" name="TextBox 14">
            <a:extLst>
              <a:ext uri="{FF2B5EF4-FFF2-40B4-BE49-F238E27FC236}">
                <a16:creationId xmlns:a16="http://schemas.microsoft.com/office/drawing/2014/main" id="{FE159F92-FC3A-41EC-A106-A995A909EBB4}"/>
              </a:ext>
            </a:extLst>
          </p:cNvPr>
          <p:cNvSpPr txBox="1"/>
          <p:nvPr/>
        </p:nvSpPr>
        <p:spPr>
          <a:xfrm>
            <a:off x="5974556" y="3974083"/>
            <a:ext cx="2450307" cy="307777"/>
          </a:xfrm>
          <a:prstGeom prst="rect">
            <a:avLst/>
          </a:prstGeom>
          <a:noFill/>
        </p:spPr>
        <p:txBody>
          <a:bodyPr wrap="square" rtlCol="0">
            <a:spAutoFit/>
          </a:bodyPr>
          <a:lstStyle/>
          <a:p>
            <a:r>
              <a:rPr lang="en-US">
                <a:solidFill>
                  <a:srgbClr val="FF0000"/>
                </a:solidFill>
              </a:rPr>
              <a:t>apitodo1</a:t>
            </a:r>
          </a:p>
        </p:txBody>
      </p:sp>
      <p:pic>
        <p:nvPicPr>
          <p:cNvPr id="20" name="Picture 19">
            <a:extLst>
              <a:ext uri="{FF2B5EF4-FFF2-40B4-BE49-F238E27FC236}">
                <a16:creationId xmlns:a16="http://schemas.microsoft.com/office/drawing/2014/main" id="{26AE78C8-0327-46A9-AD84-72BF21AA257D}"/>
              </a:ext>
            </a:extLst>
          </p:cNvPr>
          <p:cNvPicPr>
            <a:picLocks noChangeAspect="1"/>
          </p:cNvPicPr>
          <p:nvPr/>
        </p:nvPicPr>
        <p:blipFill>
          <a:blip r:embed="rId3"/>
          <a:stretch>
            <a:fillRect/>
          </a:stretch>
        </p:blipFill>
        <p:spPr>
          <a:xfrm>
            <a:off x="932010" y="1794384"/>
            <a:ext cx="1671906" cy="1668548"/>
          </a:xfrm>
          <a:prstGeom prst="rect">
            <a:avLst/>
          </a:prstGeom>
        </p:spPr>
      </p:pic>
    </p:spTree>
    <p:extLst>
      <p:ext uri="{BB962C8B-B14F-4D97-AF65-F5344CB8AC3E}">
        <p14:creationId xmlns:p14="http://schemas.microsoft.com/office/powerpoint/2010/main" val="32848027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DD338C7-4782-4909-B778-83625FD11890}"/>
              </a:ext>
            </a:extLst>
          </p:cNvPr>
          <p:cNvPicPr>
            <a:picLocks noChangeAspect="1"/>
          </p:cNvPicPr>
          <p:nvPr/>
        </p:nvPicPr>
        <p:blipFill>
          <a:blip r:embed="rId2"/>
          <a:stretch>
            <a:fillRect/>
          </a:stretch>
        </p:blipFill>
        <p:spPr>
          <a:xfrm>
            <a:off x="1516783" y="967459"/>
            <a:ext cx="5703001" cy="3420667"/>
          </a:xfrm>
          <a:prstGeom prst="rect">
            <a:avLst/>
          </a:prstGeom>
        </p:spPr>
      </p:pic>
      <p:sp>
        <p:nvSpPr>
          <p:cNvPr id="5" name="Title 1">
            <a:extLst>
              <a:ext uri="{FF2B5EF4-FFF2-40B4-BE49-F238E27FC236}">
                <a16:creationId xmlns:a16="http://schemas.microsoft.com/office/drawing/2014/main" id="{DFE1FEE8-64DE-49E5-9DCB-A1E9DFBC8B7D}"/>
              </a:ext>
            </a:extLst>
          </p:cNvPr>
          <p:cNvSpPr>
            <a:spLocks noGrp="1"/>
          </p:cNvSpPr>
          <p:nvPr>
            <p:ph type="title"/>
          </p:nvPr>
        </p:nvSpPr>
        <p:spPr>
          <a:xfrm>
            <a:off x="3482859" y="330757"/>
            <a:ext cx="2399243" cy="369332"/>
          </a:xfrm>
        </p:spPr>
        <p:txBody>
          <a:bodyPr>
            <a:normAutofit fontScale="90000"/>
          </a:bodyPr>
          <a:lstStyle/>
          <a:p>
            <a:r>
              <a:rPr lang="en-US" sz="2400">
                <a:ln w="0"/>
                <a:solidFill>
                  <a:schemeClr val="tx1">
                    <a:lumMod val="50000"/>
                    <a:lumOff val="50000"/>
                  </a:schemeClr>
                </a:solidFill>
                <a:latin typeface="Times New Roman" panose="02020603050405020304" pitchFamily="18" charset="0"/>
                <a:cs typeface="Times New Roman" panose="02020603050405020304" pitchFamily="18" charset="0"/>
              </a:rPr>
              <a:t>Workflow cơ bản</a:t>
            </a:r>
            <a:endParaRPr lang="en-US" sz="24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355118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3C7B8-BA35-475D-969B-E8554C25A99E}"/>
              </a:ext>
            </a:extLst>
          </p:cNvPr>
          <p:cNvSpPr>
            <a:spLocks noGrp="1"/>
          </p:cNvSpPr>
          <p:nvPr>
            <p:ph type="title"/>
          </p:nvPr>
        </p:nvSpPr>
        <p:spPr>
          <a:xfrm>
            <a:off x="457200" y="290552"/>
            <a:ext cx="8229600" cy="553998"/>
          </a:xfrm>
        </p:spPr>
        <p:txBody>
          <a:bodyPr>
            <a:normAutofit fontScale="90000"/>
          </a:bodyPr>
          <a:lstStyle/>
          <a:p>
            <a:pPr algn="ctr">
              <a:lnSpc>
                <a:spcPct val="150000"/>
              </a:lnSpc>
            </a:pPr>
            <a:r>
              <a:rPr lang="en-US" sz="2400">
                <a:latin typeface="Times New Roman" panose="02020603050405020304" pitchFamily="18" charset="0"/>
                <a:cs typeface="Times New Roman" panose="02020603050405020304" pitchFamily="18" charset="0"/>
              </a:rPr>
              <a:t>DevOps là gì?</a:t>
            </a:r>
            <a:endParaRPr lang="en-US" sz="2400"/>
          </a:p>
        </p:txBody>
      </p:sp>
      <p:sp>
        <p:nvSpPr>
          <p:cNvPr id="3" name="Content Placeholder 2">
            <a:extLst>
              <a:ext uri="{FF2B5EF4-FFF2-40B4-BE49-F238E27FC236}">
                <a16:creationId xmlns:a16="http://schemas.microsoft.com/office/drawing/2014/main" id="{E8DD8694-04AE-42B6-82D3-561727E1AA31}"/>
              </a:ext>
            </a:extLst>
          </p:cNvPr>
          <p:cNvSpPr>
            <a:spLocks noGrp="1"/>
          </p:cNvSpPr>
          <p:nvPr>
            <p:ph idx="1"/>
          </p:nvPr>
        </p:nvSpPr>
        <p:spPr>
          <a:xfrm>
            <a:off x="457200" y="946944"/>
            <a:ext cx="5564981" cy="3249612"/>
          </a:xfrm>
        </p:spPr>
        <p:txBody>
          <a:bodyPr>
            <a:normAutofit fontScale="92500"/>
          </a:bodyPr>
          <a:lstStyle/>
          <a:p>
            <a:pPr marL="514350" indent="-285750">
              <a:lnSpc>
                <a:spcPct val="150000"/>
              </a:lnSpc>
              <a:buFont typeface="Arial" panose="020B0604020202020204" pitchFamily="34" charset="0"/>
              <a:buChar char="•"/>
            </a:pPr>
            <a:r>
              <a:rPr lang="vi-VN" sz="1600" b="0" i="0">
                <a:solidFill>
                  <a:schemeClr val="tx1"/>
                </a:solidFill>
                <a:effectLst/>
                <a:latin typeface="+mn-lt"/>
              </a:rPr>
              <a:t>Chu trình phát triển phần mềm (Software Development Life Cycle) bao gồm hai giai đoạn chính: phát triển và vận hành. Hai giai đoạn này tương đối tách rời nhau</a:t>
            </a:r>
            <a:r>
              <a:rPr lang="en-US" sz="1600" b="0" i="0">
                <a:solidFill>
                  <a:schemeClr val="tx1"/>
                </a:solidFill>
                <a:effectLst/>
                <a:latin typeface="+mn-lt"/>
              </a:rPr>
              <a:t>.</a:t>
            </a:r>
          </a:p>
          <a:p>
            <a:pPr marL="514350" indent="-285750" fontAlgn="base">
              <a:buFont typeface="Courier New" panose="02070309020205020404" pitchFamily="49" charset="0"/>
              <a:buChar char="o"/>
            </a:pPr>
            <a:r>
              <a:rPr lang="en-US" sz="1600" b="1" i="0">
                <a:solidFill>
                  <a:schemeClr val="tx1"/>
                </a:solidFill>
                <a:effectLst/>
                <a:latin typeface="+mn-lt"/>
                <a:cs typeface="Times New Roman" panose="02020603050405020304" pitchFamily="18" charset="0"/>
              </a:rPr>
              <a:t>Giai đoạn phát triển</a:t>
            </a:r>
            <a:r>
              <a:rPr lang="en-US" sz="1600" b="0" i="0">
                <a:solidFill>
                  <a:schemeClr val="tx1"/>
                </a:solidFill>
                <a:effectLst/>
                <a:latin typeface="+mn-lt"/>
                <a:cs typeface="Times New Roman" panose="02020603050405020304" pitchFamily="18" charset="0"/>
              </a:rPr>
              <a:t> (development) bao gồm phần việc của designer, developer, QA QC…</a:t>
            </a:r>
          </a:p>
          <a:p>
            <a:pPr marL="514350" indent="-285750" algn="l" fontAlgn="base">
              <a:buFont typeface="Courier New" panose="02070309020205020404" pitchFamily="49" charset="0"/>
              <a:buChar char="o"/>
            </a:pPr>
            <a:r>
              <a:rPr lang="en-US" sz="1600" b="1" i="0">
                <a:solidFill>
                  <a:schemeClr val="tx1"/>
                </a:solidFill>
                <a:effectLst/>
                <a:latin typeface="+mn-lt"/>
                <a:cs typeface="Times New Roman" panose="02020603050405020304" pitchFamily="18" charset="0"/>
              </a:rPr>
              <a:t>Giai đoạn vận hành</a:t>
            </a:r>
            <a:r>
              <a:rPr lang="en-US" sz="1600" b="0" i="0">
                <a:solidFill>
                  <a:schemeClr val="tx1"/>
                </a:solidFill>
                <a:effectLst/>
                <a:latin typeface="+mn-lt"/>
                <a:cs typeface="Times New Roman" panose="02020603050405020304" pitchFamily="18" charset="0"/>
              </a:rPr>
              <a:t> (operations) có sự tham gia của system engineer, system administrator, network engineer, security engineer…</a:t>
            </a:r>
            <a:endParaRPr lang="en-US" sz="1600" b="0" i="0">
              <a:solidFill>
                <a:schemeClr val="tx1"/>
              </a:solidFill>
              <a:effectLst/>
              <a:latin typeface="+mn-lt"/>
            </a:endParaRPr>
          </a:p>
          <a:p>
            <a:pPr marL="514350" indent="-285750">
              <a:lnSpc>
                <a:spcPct val="150000"/>
              </a:lnSpc>
              <a:buFont typeface="Arial" panose="020B0604020202020204" pitchFamily="34" charset="0"/>
              <a:buChar char="•"/>
            </a:pPr>
            <a:r>
              <a:rPr lang="en-US" sz="1600">
                <a:solidFill>
                  <a:schemeClr val="tx1"/>
                </a:solidFill>
                <a:latin typeface="+mn-lt"/>
              </a:rPr>
              <a:t>N</a:t>
            </a:r>
            <a:r>
              <a:rPr lang="vi-VN" sz="1600" b="0" i="0">
                <a:solidFill>
                  <a:schemeClr val="tx1"/>
                </a:solidFill>
                <a:effectLst/>
                <a:latin typeface="+mn-lt"/>
              </a:rPr>
              <a:t>hằm tối ưu hóa chu trình phát triển phần mềm, khái niệm DevOps ra đời.</a:t>
            </a:r>
            <a:endParaRPr lang="en-US" sz="1600">
              <a:solidFill>
                <a:schemeClr val="tx1"/>
              </a:solidFill>
              <a:latin typeface="+mn-lt"/>
            </a:endParaRPr>
          </a:p>
        </p:txBody>
      </p:sp>
      <p:pic>
        <p:nvPicPr>
          <p:cNvPr id="4" name="Picture 4" descr="DevOps là gì và bao gồm những gì">
            <a:extLst>
              <a:ext uri="{FF2B5EF4-FFF2-40B4-BE49-F238E27FC236}">
                <a16:creationId xmlns:a16="http://schemas.microsoft.com/office/drawing/2014/main" id="{B2164241-BA4F-4C04-952E-54C1AB8497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65057" y="1533616"/>
            <a:ext cx="2296725" cy="22048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55940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661BB0C-6560-4054-9864-794ACB894917}"/>
              </a:ext>
            </a:extLst>
          </p:cNvPr>
          <p:cNvSpPr>
            <a:spLocks noGrp="1"/>
          </p:cNvSpPr>
          <p:nvPr>
            <p:ph type="title"/>
          </p:nvPr>
        </p:nvSpPr>
        <p:spPr>
          <a:xfrm>
            <a:off x="457200" y="393701"/>
            <a:ext cx="8229600" cy="369332"/>
          </a:xfrm>
        </p:spPr>
        <p:txBody>
          <a:bodyPr>
            <a:normAutofit fontScale="90000"/>
          </a:bodyPr>
          <a:lstStyle/>
          <a:p>
            <a:pPr algn="ctr"/>
            <a:r>
              <a:rPr lang="en-US" sz="2400">
                <a:latin typeface="Times New Roman" panose="02020603050405020304" pitchFamily="18" charset="0"/>
                <a:cs typeface="Times New Roman" panose="02020603050405020304" pitchFamily="18" charset="0"/>
              </a:rPr>
              <a:t>Docker container</a:t>
            </a:r>
            <a:endParaRPr lang="en-US" sz="2400"/>
          </a:p>
        </p:txBody>
      </p:sp>
      <p:sp>
        <p:nvSpPr>
          <p:cNvPr id="6" name="TextBox 5">
            <a:extLst>
              <a:ext uri="{FF2B5EF4-FFF2-40B4-BE49-F238E27FC236}">
                <a16:creationId xmlns:a16="http://schemas.microsoft.com/office/drawing/2014/main" id="{6B851A9E-E36E-4A5B-BB2F-3D63D3929045}"/>
              </a:ext>
            </a:extLst>
          </p:cNvPr>
          <p:cNvSpPr txBox="1"/>
          <p:nvPr/>
        </p:nvSpPr>
        <p:spPr>
          <a:xfrm>
            <a:off x="846534" y="895866"/>
            <a:ext cx="7450932" cy="2062103"/>
          </a:xfrm>
          <a:prstGeom prst="rect">
            <a:avLst/>
          </a:prstGeom>
          <a:noFill/>
        </p:spPr>
        <p:txBody>
          <a:bodyPr wrap="square" rtlCol="0">
            <a:spAutoFit/>
          </a:bodyPr>
          <a:lstStyle/>
          <a:p>
            <a:pPr marL="285750" indent="-285750">
              <a:buFont typeface="Arial" panose="020B0604020202020204" pitchFamily="34" charset="0"/>
              <a:buChar char="•"/>
            </a:pPr>
            <a:r>
              <a:rPr lang="vi-VN" sz="1600"/>
              <a:t>Một image có thể đư</a:t>
            </a:r>
            <a:r>
              <a:rPr lang="en-US" sz="1600"/>
              <a:t>ợ</a:t>
            </a:r>
            <a:r>
              <a:rPr lang="vi-VN" sz="1600"/>
              <a:t>c sử dụng để tạo 1 hoặc nhiều container. Ta có thể create, start, stop, move hoặc delete</a:t>
            </a:r>
            <a:r>
              <a:rPr lang="en-US" sz="1600"/>
              <a:t> </a:t>
            </a:r>
            <a:r>
              <a:rPr lang="vi-VN" sz="1600"/>
              <a:t>container dựa trên Docker API hoặc Docker CLI.</a:t>
            </a:r>
            <a:br>
              <a:rPr lang="en-US" sz="1600"/>
            </a:br>
            <a:r>
              <a:rPr lang="vi-VN" sz="1600"/>
              <a:t>Mỗi container bao gồm mọi thứ cần thiết để chạy được nó: code, runtime, system tools, system libraries, setting. Mỗi container như 1 hệ điều hành thực sự, bên trong mỗi container sẽ chạy 1 ứng dụng</a:t>
            </a:r>
            <a:r>
              <a:rPr lang="en-US" sz="1600"/>
              <a:t>.</a:t>
            </a:r>
            <a:br>
              <a:rPr lang="en-US" sz="1600"/>
            </a:br>
            <a:r>
              <a:rPr lang="vi-VN" sz="1600"/>
              <a:t>Container và VM có sự cách ly và phân bổ tài nguyên tương tự nhưng có chức năng khác nhau vì container ảo hóa hệ điều hành thay vì phần cứng</a:t>
            </a:r>
            <a:endParaRPr lang="en-US" sz="1600"/>
          </a:p>
        </p:txBody>
      </p:sp>
      <p:pic>
        <p:nvPicPr>
          <p:cNvPr id="19" name="Picture 18">
            <a:extLst>
              <a:ext uri="{FF2B5EF4-FFF2-40B4-BE49-F238E27FC236}">
                <a16:creationId xmlns:a16="http://schemas.microsoft.com/office/drawing/2014/main" id="{7DB3B383-92F4-4F20-B2C3-5C9DA56B56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0456" y="3090802"/>
            <a:ext cx="2299810" cy="1578836"/>
          </a:xfrm>
          <a:prstGeom prst="rect">
            <a:avLst/>
          </a:prstGeom>
        </p:spPr>
      </p:pic>
    </p:spTree>
    <p:extLst>
      <p:ext uri="{BB962C8B-B14F-4D97-AF65-F5344CB8AC3E}">
        <p14:creationId xmlns:p14="http://schemas.microsoft.com/office/powerpoint/2010/main" val="40867945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FE1FEE8-64DE-49E5-9DCB-A1E9DFBC8B7D}"/>
              </a:ext>
            </a:extLst>
          </p:cNvPr>
          <p:cNvSpPr>
            <a:spLocks noGrp="1"/>
          </p:cNvSpPr>
          <p:nvPr>
            <p:ph type="title"/>
          </p:nvPr>
        </p:nvSpPr>
        <p:spPr>
          <a:xfrm>
            <a:off x="3482859" y="330757"/>
            <a:ext cx="2399243" cy="369332"/>
          </a:xfrm>
        </p:spPr>
        <p:txBody>
          <a:bodyPr>
            <a:normAutofit fontScale="90000"/>
          </a:bodyPr>
          <a:lstStyle/>
          <a:p>
            <a:r>
              <a:rPr lang="en-US" sz="2400">
                <a:latin typeface="Times New Roman" panose="02020603050405020304" pitchFamily="18" charset="0"/>
                <a:cs typeface="Times New Roman" panose="02020603050405020304" pitchFamily="18" charset="0"/>
              </a:rPr>
              <a:t>Docker container</a:t>
            </a:r>
          </a:p>
        </p:txBody>
      </p:sp>
      <p:pic>
        <p:nvPicPr>
          <p:cNvPr id="4" name="Picture 3">
            <a:extLst>
              <a:ext uri="{FF2B5EF4-FFF2-40B4-BE49-F238E27FC236}">
                <a16:creationId xmlns:a16="http://schemas.microsoft.com/office/drawing/2014/main" id="{A804B37B-FEB4-4F13-B0B4-1FBBFC259920}"/>
              </a:ext>
            </a:extLst>
          </p:cNvPr>
          <p:cNvPicPr>
            <a:picLocks noChangeAspect="1"/>
          </p:cNvPicPr>
          <p:nvPr/>
        </p:nvPicPr>
        <p:blipFill>
          <a:blip r:embed="rId2"/>
          <a:stretch>
            <a:fillRect/>
          </a:stretch>
        </p:blipFill>
        <p:spPr>
          <a:xfrm>
            <a:off x="1607344" y="2349759"/>
            <a:ext cx="4786313" cy="2019101"/>
          </a:xfrm>
          <a:prstGeom prst="rect">
            <a:avLst/>
          </a:prstGeom>
        </p:spPr>
      </p:pic>
      <p:sp>
        <p:nvSpPr>
          <p:cNvPr id="7" name="TextBox 6">
            <a:extLst>
              <a:ext uri="{FF2B5EF4-FFF2-40B4-BE49-F238E27FC236}">
                <a16:creationId xmlns:a16="http://schemas.microsoft.com/office/drawing/2014/main" id="{59257234-2FD5-4F36-91ED-AE456208A68F}"/>
              </a:ext>
            </a:extLst>
          </p:cNvPr>
          <p:cNvSpPr txBox="1"/>
          <p:nvPr/>
        </p:nvSpPr>
        <p:spPr>
          <a:xfrm>
            <a:off x="1326315" y="1980427"/>
            <a:ext cx="1918112" cy="923330"/>
          </a:xfrm>
          <a:prstGeom prst="rect">
            <a:avLst/>
          </a:prstGeom>
          <a:noFill/>
        </p:spPr>
        <p:txBody>
          <a:bodyPr wrap="square">
            <a:spAutoFit/>
          </a:bodyPr>
          <a:lstStyle/>
          <a:p>
            <a:r>
              <a:rPr lang="en-US"/>
              <a:t>localhost:3000</a:t>
            </a:r>
            <a:br>
              <a:rPr lang="en-US"/>
            </a:br>
            <a:r>
              <a:rPr lang="en-US"/>
              <a:t>localhost:3001</a:t>
            </a:r>
            <a:br>
              <a:rPr lang="en-US"/>
            </a:br>
            <a:r>
              <a:rPr lang="en-US"/>
              <a:t>localhost:3002</a:t>
            </a:r>
          </a:p>
        </p:txBody>
      </p:sp>
      <p:sp>
        <p:nvSpPr>
          <p:cNvPr id="9" name="TextBox 8">
            <a:extLst>
              <a:ext uri="{FF2B5EF4-FFF2-40B4-BE49-F238E27FC236}">
                <a16:creationId xmlns:a16="http://schemas.microsoft.com/office/drawing/2014/main" id="{A8985875-130F-4704-B8D8-7119E2C1340E}"/>
              </a:ext>
            </a:extLst>
          </p:cNvPr>
          <p:cNvSpPr txBox="1"/>
          <p:nvPr/>
        </p:nvSpPr>
        <p:spPr>
          <a:xfrm>
            <a:off x="1326315" y="1134391"/>
            <a:ext cx="6479380" cy="307777"/>
          </a:xfrm>
          <a:prstGeom prst="rect">
            <a:avLst/>
          </a:prstGeom>
          <a:noFill/>
        </p:spPr>
        <p:txBody>
          <a:bodyPr wrap="square">
            <a:spAutoFit/>
          </a:bodyPr>
          <a:lstStyle/>
          <a:p>
            <a:r>
              <a:rPr lang="en-US"/>
              <a:t>docker run –name apitodo2 –p 3001:3000 cuongyd196/todoapi</a:t>
            </a:r>
          </a:p>
        </p:txBody>
      </p:sp>
      <p:sp>
        <p:nvSpPr>
          <p:cNvPr id="11" name="TextBox 10">
            <a:extLst>
              <a:ext uri="{FF2B5EF4-FFF2-40B4-BE49-F238E27FC236}">
                <a16:creationId xmlns:a16="http://schemas.microsoft.com/office/drawing/2014/main" id="{F57AA600-B5F6-4035-9B90-ADD27CB02841}"/>
              </a:ext>
            </a:extLst>
          </p:cNvPr>
          <p:cNvSpPr txBox="1"/>
          <p:nvPr/>
        </p:nvSpPr>
        <p:spPr>
          <a:xfrm>
            <a:off x="1326315" y="1478807"/>
            <a:ext cx="6712330" cy="307777"/>
          </a:xfrm>
          <a:prstGeom prst="rect">
            <a:avLst/>
          </a:prstGeom>
          <a:noFill/>
        </p:spPr>
        <p:txBody>
          <a:bodyPr wrap="square">
            <a:spAutoFit/>
          </a:bodyPr>
          <a:lstStyle/>
          <a:p>
            <a:r>
              <a:rPr lang="en-US"/>
              <a:t>docker run –name apitodo3 –p 3002:3000 cuongyd196/todoapi</a:t>
            </a:r>
          </a:p>
        </p:txBody>
      </p:sp>
      <p:sp>
        <p:nvSpPr>
          <p:cNvPr id="13" name="TextBox 12">
            <a:extLst>
              <a:ext uri="{FF2B5EF4-FFF2-40B4-BE49-F238E27FC236}">
                <a16:creationId xmlns:a16="http://schemas.microsoft.com/office/drawing/2014/main" id="{BE73720A-0CCD-49AC-B7BA-8A1CBE60BC23}"/>
              </a:ext>
            </a:extLst>
          </p:cNvPr>
          <p:cNvSpPr txBox="1"/>
          <p:nvPr/>
        </p:nvSpPr>
        <p:spPr>
          <a:xfrm>
            <a:off x="1521618" y="3746867"/>
            <a:ext cx="4572000" cy="307777"/>
          </a:xfrm>
          <a:prstGeom prst="rect">
            <a:avLst/>
          </a:prstGeom>
          <a:noFill/>
        </p:spPr>
        <p:txBody>
          <a:bodyPr wrap="square">
            <a:spAutoFit/>
          </a:bodyPr>
          <a:lstStyle/>
          <a:p>
            <a:r>
              <a:rPr lang="en-US">
                <a:solidFill>
                  <a:srgbClr val="FF0000"/>
                </a:solidFill>
              </a:rPr>
              <a:t>cuongyd196/todoapi</a:t>
            </a:r>
          </a:p>
        </p:txBody>
      </p:sp>
      <p:sp>
        <p:nvSpPr>
          <p:cNvPr id="15" name="TextBox 14">
            <a:extLst>
              <a:ext uri="{FF2B5EF4-FFF2-40B4-BE49-F238E27FC236}">
                <a16:creationId xmlns:a16="http://schemas.microsoft.com/office/drawing/2014/main" id="{F4E3F34D-5409-4E90-A7D5-26DF0193F8D6}"/>
              </a:ext>
            </a:extLst>
          </p:cNvPr>
          <p:cNvSpPr txBox="1"/>
          <p:nvPr/>
        </p:nvSpPr>
        <p:spPr>
          <a:xfrm>
            <a:off x="6318831" y="2503648"/>
            <a:ext cx="1071563" cy="307777"/>
          </a:xfrm>
          <a:prstGeom prst="rect">
            <a:avLst/>
          </a:prstGeom>
          <a:noFill/>
        </p:spPr>
        <p:txBody>
          <a:bodyPr wrap="square">
            <a:spAutoFit/>
          </a:bodyPr>
          <a:lstStyle/>
          <a:p>
            <a:r>
              <a:rPr lang="en-US">
                <a:solidFill>
                  <a:srgbClr val="FF0000"/>
                </a:solidFill>
              </a:rPr>
              <a:t>apitodo1</a:t>
            </a:r>
          </a:p>
        </p:txBody>
      </p:sp>
      <p:sp>
        <p:nvSpPr>
          <p:cNvPr id="16" name="TextBox 15">
            <a:extLst>
              <a:ext uri="{FF2B5EF4-FFF2-40B4-BE49-F238E27FC236}">
                <a16:creationId xmlns:a16="http://schemas.microsoft.com/office/drawing/2014/main" id="{6A4B8A08-8B4F-4B6A-8A8F-76D4FF4402CC}"/>
              </a:ext>
            </a:extLst>
          </p:cNvPr>
          <p:cNvSpPr txBox="1"/>
          <p:nvPr/>
        </p:nvSpPr>
        <p:spPr>
          <a:xfrm>
            <a:off x="6318830" y="3128477"/>
            <a:ext cx="1071563" cy="307777"/>
          </a:xfrm>
          <a:prstGeom prst="rect">
            <a:avLst/>
          </a:prstGeom>
          <a:noFill/>
        </p:spPr>
        <p:txBody>
          <a:bodyPr wrap="square">
            <a:spAutoFit/>
          </a:bodyPr>
          <a:lstStyle/>
          <a:p>
            <a:r>
              <a:rPr lang="en-US">
                <a:solidFill>
                  <a:srgbClr val="FF0000"/>
                </a:solidFill>
              </a:rPr>
              <a:t>apitodo2</a:t>
            </a:r>
          </a:p>
        </p:txBody>
      </p:sp>
      <p:sp>
        <p:nvSpPr>
          <p:cNvPr id="17" name="TextBox 16">
            <a:extLst>
              <a:ext uri="{FF2B5EF4-FFF2-40B4-BE49-F238E27FC236}">
                <a16:creationId xmlns:a16="http://schemas.microsoft.com/office/drawing/2014/main" id="{BF8C27F3-4BE2-4579-9B20-D5AC20374F7E}"/>
              </a:ext>
            </a:extLst>
          </p:cNvPr>
          <p:cNvSpPr txBox="1"/>
          <p:nvPr/>
        </p:nvSpPr>
        <p:spPr>
          <a:xfrm>
            <a:off x="6318829" y="3748668"/>
            <a:ext cx="1071563" cy="307777"/>
          </a:xfrm>
          <a:prstGeom prst="rect">
            <a:avLst/>
          </a:prstGeom>
          <a:noFill/>
        </p:spPr>
        <p:txBody>
          <a:bodyPr wrap="square">
            <a:spAutoFit/>
          </a:bodyPr>
          <a:lstStyle/>
          <a:p>
            <a:r>
              <a:rPr lang="en-US">
                <a:solidFill>
                  <a:srgbClr val="FF0000"/>
                </a:solidFill>
              </a:rPr>
              <a:t>apitodo3</a:t>
            </a:r>
          </a:p>
        </p:txBody>
      </p:sp>
      <p:sp>
        <p:nvSpPr>
          <p:cNvPr id="18" name="TextBox 17">
            <a:extLst>
              <a:ext uri="{FF2B5EF4-FFF2-40B4-BE49-F238E27FC236}">
                <a16:creationId xmlns:a16="http://schemas.microsoft.com/office/drawing/2014/main" id="{8F8506C2-005D-4799-8C62-929D3E70AA3E}"/>
              </a:ext>
            </a:extLst>
          </p:cNvPr>
          <p:cNvSpPr txBox="1"/>
          <p:nvPr/>
        </p:nvSpPr>
        <p:spPr>
          <a:xfrm>
            <a:off x="1332309" y="810706"/>
            <a:ext cx="6479381" cy="307777"/>
          </a:xfrm>
          <a:prstGeom prst="rect">
            <a:avLst/>
          </a:prstGeom>
          <a:noFill/>
        </p:spPr>
        <p:txBody>
          <a:bodyPr wrap="square">
            <a:spAutoFit/>
          </a:bodyPr>
          <a:lstStyle/>
          <a:p>
            <a:r>
              <a:rPr lang="en-US"/>
              <a:t>docker run –name apitodo1 –p 3000:3000 cuongyd196/todoapi</a:t>
            </a:r>
          </a:p>
        </p:txBody>
      </p:sp>
    </p:spTree>
    <p:extLst>
      <p:ext uri="{BB962C8B-B14F-4D97-AF65-F5344CB8AC3E}">
        <p14:creationId xmlns:p14="http://schemas.microsoft.com/office/powerpoint/2010/main" val="37538320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661BB0C-6560-4054-9864-794ACB894917}"/>
              </a:ext>
            </a:extLst>
          </p:cNvPr>
          <p:cNvSpPr>
            <a:spLocks noGrp="1"/>
          </p:cNvSpPr>
          <p:nvPr>
            <p:ph type="title"/>
          </p:nvPr>
        </p:nvSpPr>
        <p:spPr>
          <a:xfrm>
            <a:off x="457200" y="393701"/>
            <a:ext cx="8229600" cy="369332"/>
          </a:xfrm>
        </p:spPr>
        <p:txBody>
          <a:bodyPr>
            <a:normAutofit fontScale="90000"/>
          </a:bodyPr>
          <a:lstStyle/>
          <a:p>
            <a:pPr algn="ctr"/>
            <a:r>
              <a:rPr lang="en-US" sz="2400">
                <a:latin typeface="Times New Roman" panose="02020603050405020304" pitchFamily="18" charset="0"/>
                <a:cs typeface="Times New Roman" panose="02020603050405020304" pitchFamily="18" charset="0"/>
              </a:rPr>
              <a:t>Docker container</a:t>
            </a:r>
            <a:endParaRPr lang="en-US" sz="2400"/>
          </a:p>
        </p:txBody>
      </p:sp>
      <p:pic>
        <p:nvPicPr>
          <p:cNvPr id="14" name="Picture 13">
            <a:extLst>
              <a:ext uri="{FF2B5EF4-FFF2-40B4-BE49-F238E27FC236}">
                <a16:creationId xmlns:a16="http://schemas.microsoft.com/office/drawing/2014/main" id="{25EF0004-1FBF-4A45-B08B-9BEC82A2E0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0282" y="1213213"/>
            <a:ext cx="4505325" cy="3092936"/>
          </a:xfrm>
          <a:prstGeom prst="rect">
            <a:avLst/>
          </a:prstGeom>
        </p:spPr>
      </p:pic>
    </p:spTree>
    <p:extLst>
      <p:ext uri="{BB962C8B-B14F-4D97-AF65-F5344CB8AC3E}">
        <p14:creationId xmlns:p14="http://schemas.microsoft.com/office/powerpoint/2010/main" val="7913530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661BB0C-6560-4054-9864-794ACB894917}"/>
              </a:ext>
            </a:extLst>
          </p:cNvPr>
          <p:cNvSpPr>
            <a:spLocks noGrp="1"/>
          </p:cNvSpPr>
          <p:nvPr>
            <p:ph type="title"/>
          </p:nvPr>
        </p:nvSpPr>
        <p:spPr>
          <a:xfrm>
            <a:off x="457200" y="393701"/>
            <a:ext cx="8229600" cy="369332"/>
          </a:xfrm>
        </p:spPr>
        <p:txBody>
          <a:bodyPr>
            <a:normAutofit fontScale="90000"/>
          </a:bodyPr>
          <a:lstStyle/>
          <a:p>
            <a:pPr algn="ctr"/>
            <a:r>
              <a:rPr lang="en-US" sz="2400"/>
              <a:t>Docker</a:t>
            </a:r>
          </a:p>
        </p:txBody>
      </p:sp>
      <p:pic>
        <p:nvPicPr>
          <p:cNvPr id="9" name="Picture 8">
            <a:extLst>
              <a:ext uri="{FF2B5EF4-FFF2-40B4-BE49-F238E27FC236}">
                <a16:creationId xmlns:a16="http://schemas.microsoft.com/office/drawing/2014/main" id="{CD6DF503-BA5D-4DFF-9868-5D4151D60644}"/>
              </a:ext>
            </a:extLst>
          </p:cNvPr>
          <p:cNvPicPr>
            <a:picLocks noChangeAspect="1"/>
          </p:cNvPicPr>
          <p:nvPr/>
        </p:nvPicPr>
        <p:blipFill>
          <a:blip r:embed="rId2"/>
          <a:stretch>
            <a:fillRect/>
          </a:stretch>
        </p:blipFill>
        <p:spPr>
          <a:xfrm>
            <a:off x="2309707" y="1717575"/>
            <a:ext cx="4601454" cy="2714858"/>
          </a:xfrm>
          <a:prstGeom prst="rect">
            <a:avLst/>
          </a:prstGeom>
        </p:spPr>
      </p:pic>
      <p:sp>
        <p:nvSpPr>
          <p:cNvPr id="2" name="TextBox 1">
            <a:extLst>
              <a:ext uri="{FF2B5EF4-FFF2-40B4-BE49-F238E27FC236}">
                <a16:creationId xmlns:a16="http://schemas.microsoft.com/office/drawing/2014/main" id="{E0B6056C-062B-4D8A-9AC8-ED3D011CEE94}"/>
              </a:ext>
            </a:extLst>
          </p:cNvPr>
          <p:cNvSpPr txBox="1"/>
          <p:nvPr/>
        </p:nvSpPr>
        <p:spPr>
          <a:xfrm>
            <a:off x="4366800" y="1851391"/>
            <a:ext cx="914400" cy="914400"/>
          </a:xfrm>
          <a:prstGeom prst="rect">
            <a:avLst/>
          </a:prstGeom>
          <a:noFill/>
        </p:spPr>
        <p:txBody>
          <a:bodyPr wrap="square" rtlCol="0">
            <a:spAutoFit/>
          </a:bodyPr>
          <a:lstStyle/>
          <a:p>
            <a:endParaRPr lang="en-US"/>
          </a:p>
        </p:txBody>
      </p:sp>
      <p:sp>
        <p:nvSpPr>
          <p:cNvPr id="4" name="TextBox 3">
            <a:extLst>
              <a:ext uri="{FF2B5EF4-FFF2-40B4-BE49-F238E27FC236}">
                <a16:creationId xmlns:a16="http://schemas.microsoft.com/office/drawing/2014/main" id="{CE642218-BD71-45F0-B581-4E1A57B72090}"/>
              </a:ext>
            </a:extLst>
          </p:cNvPr>
          <p:cNvSpPr txBox="1"/>
          <p:nvPr/>
        </p:nvSpPr>
        <p:spPr>
          <a:xfrm>
            <a:off x="828676" y="978694"/>
            <a:ext cx="7858124" cy="523220"/>
          </a:xfrm>
          <a:prstGeom prst="rect">
            <a:avLst/>
          </a:prstGeom>
          <a:noFill/>
        </p:spPr>
        <p:txBody>
          <a:bodyPr wrap="square" rtlCol="0">
            <a:spAutoFit/>
          </a:bodyPr>
          <a:lstStyle/>
          <a:p>
            <a:r>
              <a:rPr lang="en-US"/>
              <a:t>Ví dụ về sử dụng docker để start nhanh 1 website quản lý dự án từ image có sẵn và được public trên docker hub</a:t>
            </a:r>
          </a:p>
        </p:txBody>
      </p:sp>
    </p:spTree>
    <p:extLst>
      <p:ext uri="{BB962C8B-B14F-4D97-AF65-F5344CB8AC3E}">
        <p14:creationId xmlns:p14="http://schemas.microsoft.com/office/powerpoint/2010/main" val="26732382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661BB0C-6560-4054-9864-794ACB894917}"/>
              </a:ext>
            </a:extLst>
          </p:cNvPr>
          <p:cNvSpPr>
            <a:spLocks noGrp="1"/>
          </p:cNvSpPr>
          <p:nvPr>
            <p:ph type="title"/>
          </p:nvPr>
        </p:nvSpPr>
        <p:spPr>
          <a:xfrm>
            <a:off x="457200" y="393701"/>
            <a:ext cx="8229600" cy="369332"/>
          </a:xfrm>
        </p:spPr>
        <p:txBody>
          <a:bodyPr>
            <a:normAutofit fontScale="90000"/>
          </a:bodyPr>
          <a:lstStyle/>
          <a:p>
            <a:pPr algn="ctr"/>
            <a:r>
              <a:rPr lang="en-US" sz="2400"/>
              <a:t>Ví dụ về sử dụng docker</a:t>
            </a:r>
          </a:p>
        </p:txBody>
      </p:sp>
      <p:pic>
        <p:nvPicPr>
          <p:cNvPr id="7" name="Picture 6">
            <a:extLst>
              <a:ext uri="{FF2B5EF4-FFF2-40B4-BE49-F238E27FC236}">
                <a16:creationId xmlns:a16="http://schemas.microsoft.com/office/drawing/2014/main" id="{C68CBBE4-042B-45F5-AC17-05CDC9F673E4}"/>
              </a:ext>
            </a:extLst>
          </p:cNvPr>
          <p:cNvPicPr>
            <a:picLocks noChangeAspect="1"/>
          </p:cNvPicPr>
          <p:nvPr/>
        </p:nvPicPr>
        <p:blipFill>
          <a:blip r:embed="rId2"/>
          <a:stretch>
            <a:fillRect/>
          </a:stretch>
        </p:blipFill>
        <p:spPr>
          <a:xfrm>
            <a:off x="704711" y="1286550"/>
            <a:ext cx="2866490" cy="2570400"/>
          </a:xfrm>
          <a:prstGeom prst="rect">
            <a:avLst/>
          </a:prstGeom>
        </p:spPr>
      </p:pic>
      <p:pic>
        <p:nvPicPr>
          <p:cNvPr id="10" name="Picture 9">
            <a:extLst>
              <a:ext uri="{FF2B5EF4-FFF2-40B4-BE49-F238E27FC236}">
                <a16:creationId xmlns:a16="http://schemas.microsoft.com/office/drawing/2014/main" id="{69F7051F-090D-46D5-8C6F-BDCC0E54969C}"/>
              </a:ext>
            </a:extLst>
          </p:cNvPr>
          <p:cNvPicPr>
            <a:picLocks noChangeAspect="1"/>
          </p:cNvPicPr>
          <p:nvPr/>
        </p:nvPicPr>
        <p:blipFill>
          <a:blip r:embed="rId3"/>
          <a:stretch>
            <a:fillRect/>
          </a:stretch>
        </p:blipFill>
        <p:spPr>
          <a:xfrm>
            <a:off x="4738412" y="1384353"/>
            <a:ext cx="3764787" cy="2390464"/>
          </a:xfrm>
          <a:prstGeom prst="rect">
            <a:avLst/>
          </a:prstGeom>
        </p:spPr>
      </p:pic>
      <p:cxnSp>
        <p:nvCxnSpPr>
          <p:cNvPr id="11" name="Straight Arrow Connector 10">
            <a:extLst>
              <a:ext uri="{FF2B5EF4-FFF2-40B4-BE49-F238E27FC236}">
                <a16:creationId xmlns:a16="http://schemas.microsoft.com/office/drawing/2014/main" id="{8CEAAF5A-E05F-486A-A70C-520A21C97106}"/>
              </a:ext>
            </a:extLst>
          </p:cNvPr>
          <p:cNvCxnSpPr/>
          <p:nvPr/>
        </p:nvCxnSpPr>
        <p:spPr>
          <a:xfrm>
            <a:off x="3916800" y="2428295"/>
            <a:ext cx="6552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05212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661BB0C-6560-4054-9864-794ACB894917}"/>
              </a:ext>
            </a:extLst>
          </p:cNvPr>
          <p:cNvSpPr>
            <a:spLocks noGrp="1"/>
          </p:cNvSpPr>
          <p:nvPr>
            <p:ph type="title"/>
          </p:nvPr>
        </p:nvSpPr>
        <p:spPr>
          <a:xfrm>
            <a:off x="457200" y="393701"/>
            <a:ext cx="8229600" cy="369332"/>
          </a:xfrm>
        </p:spPr>
        <p:txBody>
          <a:bodyPr>
            <a:normAutofit fontScale="90000"/>
          </a:bodyPr>
          <a:lstStyle/>
          <a:p>
            <a:pPr algn="ctr"/>
            <a:r>
              <a:rPr lang="en-US" sz="2400"/>
              <a:t>Ví dụ về sử dụng docker</a:t>
            </a:r>
          </a:p>
        </p:txBody>
      </p:sp>
      <p:sp>
        <p:nvSpPr>
          <p:cNvPr id="5" name="TextBox 4">
            <a:extLst>
              <a:ext uri="{FF2B5EF4-FFF2-40B4-BE49-F238E27FC236}">
                <a16:creationId xmlns:a16="http://schemas.microsoft.com/office/drawing/2014/main" id="{66DDBC06-7A7C-4798-84BA-7BC7B552E522}"/>
              </a:ext>
            </a:extLst>
          </p:cNvPr>
          <p:cNvSpPr txBox="1"/>
          <p:nvPr/>
        </p:nvSpPr>
        <p:spPr>
          <a:xfrm>
            <a:off x="550069" y="852249"/>
            <a:ext cx="8715375" cy="1015663"/>
          </a:xfrm>
          <a:prstGeom prst="rect">
            <a:avLst/>
          </a:prstGeom>
          <a:noFill/>
        </p:spPr>
        <p:txBody>
          <a:bodyPr wrap="square">
            <a:spAutoFit/>
          </a:bodyPr>
          <a:lstStyle/>
          <a:p>
            <a:r>
              <a:rPr lang="en-US" sz="1200"/>
              <a:t> Ví dụ về sử dụng docker để sử dụng CSDL Mysql từ image mysql:</a:t>
            </a:r>
            <a:br>
              <a:rPr lang="en-US" sz="1200"/>
            </a:br>
            <a:br>
              <a:rPr lang="en-US" sz="1200"/>
            </a:br>
            <a:r>
              <a:rPr lang="en-US" sz="1200"/>
              <a:t> docker run --name some-mysql -e MYSQL_ROOT_PASSWORD=abc@123 -d mysql:latest</a:t>
            </a:r>
          </a:p>
          <a:p>
            <a:r>
              <a:rPr lang="en-US" sz="1200"/>
              <a:t> docker run --name some-mysql1 -e MYSQL_ROOT_PASSWORD=abc@123 -p 3307:3306 -d mysql:8.0</a:t>
            </a:r>
          </a:p>
          <a:p>
            <a:endParaRPr lang="en-US" sz="1200"/>
          </a:p>
        </p:txBody>
      </p:sp>
      <p:pic>
        <p:nvPicPr>
          <p:cNvPr id="9" name="Picture 8">
            <a:extLst>
              <a:ext uri="{FF2B5EF4-FFF2-40B4-BE49-F238E27FC236}">
                <a16:creationId xmlns:a16="http://schemas.microsoft.com/office/drawing/2014/main" id="{28F2A6DD-3C08-48F2-8422-92E2A3E5965C}"/>
              </a:ext>
            </a:extLst>
          </p:cNvPr>
          <p:cNvPicPr>
            <a:picLocks noChangeAspect="1"/>
          </p:cNvPicPr>
          <p:nvPr/>
        </p:nvPicPr>
        <p:blipFill>
          <a:blip r:embed="rId2"/>
          <a:stretch>
            <a:fillRect/>
          </a:stretch>
        </p:blipFill>
        <p:spPr>
          <a:xfrm>
            <a:off x="1907381" y="1931609"/>
            <a:ext cx="4886326" cy="2427125"/>
          </a:xfrm>
          <a:prstGeom prst="rect">
            <a:avLst/>
          </a:prstGeom>
        </p:spPr>
      </p:pic>
    </p:spTree>
    <p:extLst>
      <p:ext uri="{BB962C8B-B14F-4D97-AF65-F5344CB8AC3E}">
        <p14:creationId xmlns:p14="http://schemas.microsoft.com/office/powerpoint/2010/main" val="423156381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661BB0C-6560-4054-9864-794ACB894917}"/>
              </a:ext>
            </a:extLst>
          </p:cNvPr>
          <p:cNvSpPr>
            <a:spLocks noGrp="1"/>
          </p:cNvSpPr>
          <p:nvPr>
            <p:ph type="title"/>
          </p:nvPr>
        </p:nvSpPr>
        <p:spPr>
          <a:xfrm>
            <a:off x="457200" y="393701"/>
            <a:ext cx="8229600" cy="369332"/>
          </a:xfrm>
        </p:spPr>
        <p:txBody>
          <a:bodyPr>
            <a:normAutofit fontScale="90000"/>
          </a:bodyPr>
          <a:lstStyle/>
          <a:p>
            <a:pPr algn="ctr"/>
            <a:r>
              <a:rPr lang="en-US" sz="2400">
                <a:latin typeface="Times New Roman" panose="02020603050405020304" pitchFamily="18" charset="0"/>
                <a:cs typeface="Times New Roman" panose="02020603050405020304" pitchFamily="18" charset="0"/>
              </a:rPr>
              <a:t>Docker network</a:t>
            </a:r>
            <a:endParaRPr lang="en-US" sz="2400"/>
          </a:p>
        </p:txBody>
      </p:sp>
      <p:pic>
        <p:nvPicPr>
          <p:cNvPr id="8" name="Picture 7">
            <a:extLst>
              <a:ext uri="{FF2B5EF4-FFF2-40B4-BE49-F238E27FC236}">
                <a16:creationId xmlns:a16="http://schemas.microsoft.com/office/drawing/2014/main" id="{11F86093-8CA9-44F8-B5D7-B5BCB2984DC5}"/>
              </a:ext>
            </a:extLst>
          </p:cNvPr>
          <p:cNvPicPr>
            <a:picLocks noChangeAspect="1"/>
          </p:cNvPicPr>
          <p:nvPr/>
        </p:nvPicPr>
        <p:blipFill>
          <a:blip r:embed="rId2"/>
          <a:stretch>
            <a:fillRect/>
          </a:stretch>
        </p:blipFill>
        <p:spPr>
          <a:xfrm>
            <a:off x="2376978" y="2112865"/>
            <a:ext cx="3441315" cy="2362544"/>
          </a:xfrm>
          <a:prstGeom prst="rect">
            <a:avLst/>
          </a:prstGeom>
        </p:spPr>
      </p:pic>
      <p:sp>
        <p:nvSpPr>
          <p:cNvPr id="9" name="TextBox 8">
            <a:extLst>
              <a:ext uri="{FF2B5EF4-FFF2-40B4-BE49-F238E27FC236}">
                <a16:creationId xmlns:a16="http://schemas.microsoft.com/office/drawing/2014/main" id="{754E0A11-9006-497A-8776-0419B81AF12A}"/>
              </a:ext>
            </a:extLst>
          </p:cNvPr>
          <p:cNvSpPr txBox="1"/>
          <p:nvPr/>
        </p:nvSpPr>
        <p:spPr>
          <a:xfrm>
            <a:off x="578644" y="905644"/>
            <a:ext cx="6943725" cy="523220"/>
          </a:xfrm>
          <a:prstGeom prst="rect">
            <a:avLst/>
          </a:prstGeom>
          <a:noFill/>
        </p:spPr>
        <p:txBody>
          <a:bodyPr wrap="square" rtlCol="0">
            <a:spAutoFit/>
          </a:bodyPr>
          <a:lstStyle/>
          <a:p>
            <a:pPr marL="285750" indent="-285750" algn="just">
              <a:buFont typeface="Arial" panose="020B0604020202020204" pitchFamily="34" charset="0"/>
              <a:buChar char="•"/>
            </a:pPr>
            <a:r>
              <a:rPr lang="en-US"/>
              <a:t>Docker network dùng để cài đặt, cấu hình mạng để container giao tiếp với nhau và giao tiếp với mạng của máy host đi ra bên ngoài internet.</a:t>
            </a:r>
          </a:p>
        </p:txBody>
      </p:sp>
    </p:spTree>
    <p:extLst>
      <p:ext uri="{BB962C8B-B14F-4D97-AF65-F5344CB8AC3E}">
        <p14:creationId xmlns:p14="http://schemas.microsoft.com/office/powerpoint/2010/main" val="19631698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661BB0C-6560-4054-9864-794ACB894917}"/>
              </a:ext>
            </a:extLst>
          </p:cNvPr>
          <p:cNvSpPr>
            <a:spLocks noGrp="1"/>
          </p:cNvSpPr>
          <p:nvPr>
            <p:ph type="title"/>
          </p:nvPr>
        </p:nvSpPr>
        <p:spPr>
          <a:xfrm>
            <a:off x="457200" y="393701"/>
            <a:ext cx="8229600" cy="369332"/>
          </a:xfrm>
        </p:spPr>
        <p:txBody>
          <a:bodyPr>
            <a:normAutofit fontScale="90000"/>
          </a:bodyPr>
          <a:lstStyle/>
          <a:p>
            <a:pPr algn="ctr"/>
            <a:r>
              <a:rPr lang="en-US" sz="2400">
                <a:latin typeface="Times New Roman" panose="02020603050405020304" pitchFamily="18" charset="0"/>
                <a:cs typeface="Times New Roman" panose="02020603050405020304" pitchFamily="18" charset="0"/>
              </a:rPr>
              <a:t>Docker network</a:t>
            </a:r>
            <a:endParaRPr lang="en-US" sz="2400"/>
          </a:p>
        </p:txBody>
      </p:sp>
      <p:pic>
        <p:nvPicPr>
          <p:cNvPr id="8" name="Picture 7">
            <a:extLst>
              <a:ext uri="{FF2B5EF4-FFF2-40B4-BE49-F238E27FC236}">
                <a16:creationId xmlns:a16="http://schemas.microsoft.com/office/drawing/2014/main" id="{11F86093-8CA9-44F8-B5D7-B5BCB2984DC5}"/>
              </a:ext>
            </a:extLst>
          </p:cNvPr>
          <p:cNvPicPr>
            <a:picLocks noChangeAspect="1"/>
          </p:cNvPicPr>
          <p:nvPr/>
        </p:nvPicPr>
        <p:blipFill>
          <a:blip r:embed="rId2"/>
          <a:stretch>
            <a:fillRect/>
          </a:stretch>
        </p:blipFill>
        <p:spPr>
          <a:xfrm>
            <a:off x="4183513" y="1117997"/>
            <a:ext cx="3902133" cy="2678906"/>
          </a:xfrm>
          <a:prstGeom prst="rect">
            <a:avLst/>
          </a:prstGeom>
        </p:spPr>
      </p:pic>
      <p:sp>
        <p:nvSpPr>
          <p:cNvPr id="9" name="TextBox 8">
            <a:extLst>
              <a:ext uri="{FF2B5EF4-FFF2-40B4-BE49-F238E27FC236}">
                <a16:creationId xmlns:a16="http://schemas.microsoft.com/office/drawing/2014/main" id="{754E0A11-9006-497A-8776-0419B81AF12A}"/>
              </a:ext>
            </a:extLst>
          </p:cNvPr>
          <p:cNvSpPr txBox="1"/>
          <p:nvPr/>
        </p:nvSpPr>
        <p:spPr>
          <a:xfrm>
            <a:off x="771526" y="1378744"/>
            <a:ext cx="3036093" cy="2031325"/>
          </a:xfrm>
          <a:prstGeom prst="rect">
            <a:avLst/>
          </a:prstGeom>
          <a:noFill/>
        </p:spPr>
        <p:txBody>
          <a:bodyPr wrap="square" rtlCol="0">
            <a:spAutoFit/>
          </a:bodyPr>
          <a:lstStyle/>
          <a:p>
            <a:r>
              <a:rPr lang="vi-VN"/>
              <a:t>Trên cùng một host, các container chỉ cần dùng bridge network để </a:t>
            </a:r>
            <a:r>
              <a:rPr lang="en-US"/>
              <a:t>ping</a:t>
            </a:r>
            <a:r>
              <a:rPr lang="vi-VN"/>
              <a:t> được với nhau. Tuy nhiên, các container được cấp ip động nên nó có thể thay đổi, dẫn đến nhiều khó khăn. Vì vậy, thay vì dùng địa chỉ ip, ta có thể dùng name của các container để "liên lạc" giữa các container với nhau.</a:t>
            </a:r>
            <a:endParaRPr lang="en-US"/>
          </a:p>
        </p:txBody>
      </p:sp>
    </p:spTree>
    <p:extLst>
      <p:ext uri="{BB962C8B-B14F-4D97-AF65-F5344CB8AC3E}">
        <p14:creationId xmlns:p14="http://schemas.microsoft.com/office/powerpoint/2010/main" val="6482435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661BB0C-6560-4054-9864-794ACB894917}"/>
              </a:ext>
            </a:extLst>
          </p:cNvPr>
          <p:cNvSpPr>
            <a:spLocks noGrp="1"/>
          </p:cNvSpPr>
          <p:nvPr>
            <p:ph type="title"/>
          </p:nvPr>
        </p:nvSpPr>
        <p:spPr>
          <a:xfrm>
            <a:off x="457200" y="393701"/>
            <a:ext cx="8229600" cy="369332"/>
          </a:xfrm>
        </p:spPr>
        <p:txBody>
          <a:bodyPr>
            <a:normAutofit fontScale="90000"/>
          </a:bodyPr>
          <a:lstStyle/>
          <a:p>
            <a:pPr algn="ctr"/>
            <a:r>
              <a:rPr lang="en-US" sz="2400">
                <a:latin typeface="Times New Roman" panose="02020603050405020304" pitchFamily="18" charset="0"/>
                <a:cs typeface="Times New Roman" panose="02020603050405020304" pitchFamily="18" charset="0"/>
              </a:rPr>
              <a:t>Docker volume</a:t>
            </a:r>
            <a:endParaRPr lang="en-US" sz="2400"/>
          </a:p>
        </p:txBody>
      </p:sp>
      <p:sp>
        <p:nvSpPr>
          <p:cNvPr id="9" name="TextBox 8">
            <a:extLst>
              <a:ext uri="{FF2B5EF4-FFF2-40B4-BE49-F238E27FC236}">
                <a16:creationId xmlns:a16="http://schemas.microsoft.com/office/drawing/2014/main" id="{754E0A11-9006-497A-8776-0419B81AF12A}"/>
              </a:ext>
            </a:extLst>
          </p:cNvPr>
          <p:cNvSpPr txBox="1"/>
          <p:nvPr/>
        </p:nvSpPr>
        <p:spPr>
          <a:xfrm>
            <a:off x="700088" y="1352550"/>
            <a:ext cx="3514725" cy="3108543"/>
          </a:xfrm>
          <a:prstGeom prst="rect">
            <a:avLst/>
          </a:prstGeom>
          <a:noFill/>
        </p:spPr>
        <p:txBody>
          <a:bodyPr wrap="square" rtlCol="0">
            <a:spAutoFit/>
          </a:bodyPr>
          <a:lstStyle/>
          <a:p>
            <a:pPr marL="285750" indent="-285750" algn="l">
              <a:buFont typeface="Arial" panose="020B0604020202020204" pitchFamily="34" charset="0"/>
              <a:buChar char="•"/>
            </a:pPr>
            <a:r>
              <a:rPr lang="en-US" sz="1600" b="0" i="0">
                <a:solidFill>
                  <a:schemeClr val="tx1"/>
                </a:solidFill>
                <a:effectLst/>
                <a:latin typeface="+mn-lt"/>
                <a:cs typeface="Times New Roman" panose="02020603050405020304" pitchFamily="18" charset="0"/>
              </a:rPr>
              <a:t>Sử dụng Docker volume để chia sẻ dữ liệu giữa host và container</a:t>
            </a:r>
          </a:p>
          <a:p>
            <a:pPr marL="285750" indent="-285750" algn="l">
              <a:buFont typeface="Arial" panose="020B0604020202020204" pitchFamily="34" charset="0"/>
              <a:buChar char="•"/>
            </a:pPr>
            <a:r>
              <a:rPr lang="en-US" sz="1600" b="0" i="0">
                <a:solidFill>
                  <a:schemeClr val="tx1"/>
                </a:solidFill>
                <a:effectLst/>
                <a:latin typeface="+mn-lt"/>
              </a:rPr>
              <a:t>Sử dụng volume để chia sẽ dữ liệu giữa các container</a:t>
            </a:r>
          </a:p>
          <a:p>
            <a:pPr marL="285750" indent="-285750" algn="l">
              <a:buFont typeface="Arial" panose="020B0604020202020204" pitchFamily="34" charset="0"/>
              <a:buChar char="•"/>
            </a:pPr>
            <a:r>
              <a:rPr lang="vi-VN" sz="1600" b="0" i="0">
                <a:solidFill>
                  <a:schemeClr val="tx1"/>
                </a:solidFill>
                <a:effectLst/>
                <a:latin typeface="+mn-lt"/>
              </a:rPr>
              <a:t>Sử dụng volume để gắn (mount) một thư mục nào đó trong host với container.</a:t>
            </a:r>
            <a:endParaRPr lang="en-US" sz="1600" b="0" i="0">
              <a:solidFill>
                <a:schemeClr val="tx1"/>
              </a:solidFill>
              <a:effectLst/>
              <a:latin typeface="+mn-lt"/>
            </a:endParaRPr>
          </a:p>
          <a:p>
            <a:pPr marL="285750" indent="-285750" algn="l">
              <a:buFont typeface="Arial" panose="020B0604020202020204" pitchFamily="34" charset="0"/>
              <a:buChar char="•"/>
            </a:pPr>
            <a:r>
              <a:rPr lang="en-US" sz="1600" b="0" i="0">
                <a:solidFill>
                  <a:schemeClr val="bg2"/>
                </a:solidFill>
                <a:effectLst/>
                <a:latin typeface="+mn-lt"/>
              </a:rPr>
              <a:t>Backup và Restore volume.</a:t>
            </a:r>
          </a:p>
          <a:p>
            <a:br>
              <a:rPr lang="en-US" sz="2000" b="0" i="0">
                <a:solidFill>
                  <a:srgbClr val="404040"/>
                </a:solidFill>
                <a:effectLst/>
                <a:latin typeface="Lato" panose="020F0502020204030203" pitchFamily="34" charset="0"/>
              </a:rPr>
            </a:br>
            <a:endParaRPr lang="vi-VN" sz="1600" b="0" i="0">
              <a:solidFill>
                <a:schemeClr val="tx1"/>
              </a:solidFill>
              <a:effectLst/>
              <a:latin typeface="+mn-lt"/>
            </a:endParaRPr>
          </a:p>
          <a:p>
            <a:br>
              <a:rPr lang="vi-VN" sz="1600" b="0" i="0">
                <a:solidFill>
                  <a:schemeClr val="tx1"/>
                </a:solidFill>
                <a:effectLst/>
                <a:latin typeface="Lato" panose="020F0502020204030203" pitchFamily="34" charset="0"/>
              </a:rPr>
            </a:br>
            <a:endParaRPr lang="en-US" sz="1600" b="0" i="0">
              <a:solidFill>
                <a:schemeClr val="tx1"/>
              </a:solidFill>
              <a:effectLst/>
              <a:latin typeface="Times New Roman" panose="02020603050405020304" pitchFamily="18" charset="0"/>
              <a:cs typeface="Times New Roman" panose="02020603050405020304" pitchFamily="18" charset="0"/>
            </a:endParaRPr>
          </a:p>
        </p:txBody>
      </p:sp>
      <p:pic>
        <p:nvPicPr>
          <p:cNvPr id="1026" name="Picture 2" descr="Using Docker volumes - Continuous Delivery with Docker and Jenkins [Book]">
            <a:extLst>
              <a:ext uri="{FF2B5EF4-FFF2-40B4-BE49-F238E27FC236}">
                <a16:creationId xmlns:a16="http://schemas.microsoft.com/office/drawing/2014/main" id="{AC091580-3379-41F8-9969-DE3356D05B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86249" y="1252538"/>
            <a:ext cx="4086225" cy="2466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5974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661BB0C-6560-4054-9864-794ACB894917}"/>
              </a:ext>
            </a:extLst>
          </p:cNvPr>
          <p:cNvSpPr>
            <a:spLocks noGrp="1"/>
          </p:cNvSpPr>
          <p:nvPr>
            <p:ph type="title"/>
          </p:nvPr>
        </p:nvSpPr>
        <p:spPr>
          <a:xfrm>
            <a:off x="457200" y="393701"/>
            <a:ext cx="8229600" cy="369332"/>
          </a:xfrm>
        </p:spPr>
        <p:txBody>
          <a:bodyPr>
            <a:normAutofit fontScale="90000"/>
          </a:bodyPr>
          <a:lstStyle/>
          <a:p>
            <a:pPr algn="ctr"/>
            <a:r>
              <a:rPr lang="en-US" sz="2400">
                <a:latin typeface="Times New Roman" panose="02020603050405020304" pitchFamily="18" charset="0"/>
                <a:cs typeface="Times New Roman" panose="02020603050405020304" pitchFamily="18" charset="0"/>
              </a:rPr>
              <a:t>docker-compose</a:t>
            </a:r>
            <a:endParaRPr lang="en-US" sz="2400"/>
          </a:p>
        </p:txBody>
      </p:sp>
      <p:pic>
        <p:nvPicPr>
          <p:cNvPr id="4" name="Picture 3">
            <a:extLst>
              <a:ext uri="{FF2B5EF4-FFF2-40B4-BE49-F238E27FC236}">
                <a16:creationId xmlns:a16="http://schemas.microsoft.com/office/drawing/2014/main" id="{3E238D89-8413-4EB0-AE20-5088F45537FE}"/>
              </a:ext>
            </a:extLst>
          </p:cNvPr>
          <p:cNvPicPr>
            <a:picLocks noChangeAspect="1"/>
          </p:cNvPicPr>
          <p:nvPr/>
        </p:nvPicPr>
        <p:blipFill>
          <a:blip r:embed="rId2"/>
          <a:stretch>
            <a:fillRect/>
          </a:stretch>
        </p:blipFill>
        <p:spPr>
          <a:xfrm>
            <a:off x="2161943" y="1864799"/>
            <a:ext cx="3166057" cy="2520465"/>
          </a:xfrm>
          <a:prstGeom prst="rect">
            <a:avLst/>
          </a:prstGeom>
        </p:spPr>
      </p:pic>
      <p:sp>
        <p:nvSpPr>
          <p:cNvPr id="6" name="TextBox 5">
            <a:extLst>
              <a:ext uri="{FF2B5EF4-FFF2-40B4-BE49-F238E27FC236}">
                <a16:creationId xmlns:a16="http://schemas.microsoft.com/office/drawing/2014/main" id="{CC6BBD97-BA96-4CC6-AC71-BBDE10D1CE2B}"/>
              </a:ext>
            </a:extLst>
          </p:cNvPr>
          <p:cNvSpPr txBox="1"/>
          <p:nvPr/>
        </p:nvSpPr>
        <p:spPr>
          <a:xfrm>
            <a:off x="885138" y="894463"/>
            <a:ext cx="7942061" cy="738664"/>
          </a:xfrm>
          <a:prstGeom prst="rect">
            <a:avLst/>
          </a:prstGeom>
          <a:noFill/>
        </p:spPr>
        <p:txBody>
          <a:bodyPr wrap="square" rtlCol="0">
            <a:spAutoFit/>
          </a:bodyPr>
          <a:lstStyle/>
          <a:p>
            <a:r>
              <a:rPr lang="en-US"/>
              <a:t>Docker compose là công cụ dùng để định nghĩa và run multi-container cho Docker application. Với compose sử dụng file YAML để config các services cho application. </a:t>
            </a:r>
          </a:p>
          <a:p>
            <a:r>
              <a:rPr lang="en-US"/>
              <a:t>Sau đó dùng command để create và run từ những config đó.</a:t>
            </a:r>
          </a:p>
        </p:txBody>
      </p:sp>
    </p:spTree>
    <p:extLst>
      <p:ext uri="{BB962C8B-B14F-4D97-AF65-F5344CB8AC3E}">
        <p14:creationId xmlns:p14="http://schemas.microsoft.com/office/powerpoint/2010/main" val="12601549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FC766-21A2-49BD-B7EC-A19390C46156}"/>
              </a:ext>
            </a:extLst>
          </p:cNvPr>
          <p:cNvSpPr>
            <a:spLocks noGrp="1"/>
          </p:cNvSpPr>
          <p:nvPr>
            <p:ph type="title"/>
          </p:nvPr>
        </p:nvSpPr>
        <p:spPr>
          <a:xfrm>
            <a:off x="457200" y="382590"/>
            <a:ext cx="8229600" cy="369332"/>
          </a:xfrm>
        </p:spPr>
        <p:txBody>
          <a:bodyPr>
            <a:normAutofit fontScale="90000"/>
          </a:bodyPr>
          <a:lstStyle/>
          <a:p>
            <a:pPr algn="ctr"/>
            <a:r>
              <a:rPr lang="en-US" sz="2400">
                <a:latin typeface="Times New Roman" panose="02020603050405020304" pitchFamily="18" charset="0"/>
                <a:cs typeface="Times New Roman" panose="02020603050405020304" pitchFamily="18" charset="0"/>
              </a:rPr>
              <a:t>DevOps là gì?</a:t>
            </a:r>
          </a:p>
        </p:txBody>
      </p:sp>
      <p:sp>
        <p:nvSpPr>
          <p:cNvPr id="3" name="Content Placeholder 2">
            <a:extLst>
              <a:ext uri="{FF2B5EF4-FFF2-40B4-BE49-F238E27FC236}">
                <a16:creationId xmlns:a16="http://schemas.microsoft.com/office/drawing/2014/main" id="{ABC23262-75C1-4E59-BF6A-01EDD2C69849}"/>
              </a:ext>
            </a:extLst>
          </p:cNvPr>
          <p:cNvSpPr>
            <a:spLocks noGrp="1"/>
          </p:cNvSpPr>
          <p:nvPr>
            <p:ph idx="1"/>
          </p:nvPr>
        </p:nvSpPr>
        <p:spPr>
          <a:xfrm>
            <a:off x="457200" y="1714013"/>
            <a:ext cx="4883256" cy="2429969"/>
          </a:xfrm>
        </p:spPr>
        <p:txBody>
          <a:bodyPr>
            <a:normAutofit/>
          </a:bodyPr>
          <a:lstStyle/>
          <a:p>
            <a:pPr fontAlgn="base">
              <a:lnSpc>
                <a:spcPct val="150000"/>
              </a:lnSpc>
              <a:buFont typeface="Arial" panose="020B0604020202020204" pitchFamily="34" charset="0"/>
              <a:buChar char="•"/>
            </a:pPr>
            <a:r>
              <a:rPr lang="en-US" sz="1600" b="0" i="0">
                <a:solidFill>
                  <a:schemeClr val="tx1"/>
                </a:solidFill>
                <a:effectLst/>
                <a:latin typeface="Times New Roman" panose="02020603050405020304" pitchFamily="18" charset="0"/>
                <a:cs typeface="Times New Roman" panose="02020603050405020304" pitchFamily="18" charset="0"/>
              </a:rPr>
              <a:t>DevOps thực chất không phải là một tools  hỗ trợ làm việc mà </a:t>
            </a:r>
            <a:r>
              <a:rPr lang="vi-VN" sz="1600">
                <a:solidFill>
                  <a:schemeClr val="tx1"/>
                </a:solidFill>
                <a:latin typeface="Times New Roman" panose="02020603050405020304" pitchFamily="18" charset="0"/>
                <a:cs typeface="Times New Roman" panose="02020603050405020304" pitchFamily="18" charset="0"/>
              </a:rPr>
              <a:t>DevOps là một khung quy trình</a:t>
            </a:r>
            <a:r>
              <a:rPr lang="en-US" sz="1600">
                <a:solidFill>
                  <a:schemeClr val="tx1"/>
                </a:solidFill>
                <a:latin typeface="Times New Roman" panose="02020603050405020304" pitchFamily="18" charset="0"/>
                <a:cs typeface="Times New Roman" panose="02020603050405020304" pitchFamily="18" charset="0"/>
              </a:rPr>
              <a:t> </a:t>
            </a:r>
            <a:r>
              <a:rPr lang="vi-VN" sz="1600">
                <a:solidFill>
                  <a:schemeClr val="tx1"/>
                </a:solidFill>
                <a:latin typeface="Times New Roman" panose="02020603050405020304" pitchFamily="18" charset="0"/>
                <a:cs typeface="Times New Roman" panose="02020603050405020304" pitchFamily="18" charset="0"/>
              </a:rPr>
              <a:t>đảm bảo sự hợp tác giữa các nhóm phát triển và vận hành để triển khai code lên môi trường production một cách nhanh chóng theo quy trình lặp lại và tự</a:t>
            </a:r>
            <a:r>
              <a:rPr lang="en-US" sz="1600">
                <a:solidFill>
                  <a:schemeClr val="tx1"/>
                </a:solidFill>
                <a:latin typeface="Times New Roman" panose="02020603050405020304" pitchFamily="18" charset="0"/>
                <a:cs typeface="Times New Roman" panose="02020603050405020304" pitchFamily="18" charset="0"/>
              </a:rPr>
              <a:t> động.</a:t>
            </a:r>
          </a:p>
          <a:p>
            <a:pPr marL="228600" indent="0" fontAlgn="base">
              <a:lnSpc>
                <a:spcPct val="150000"/>
              </a:lnSpc>
            </a:pPr>
            <a:endParaRPr lang="en-US" sz="1600">
              <a:solidFill>
                <a:schemeClr val="tx1"/>
              </a:solidFill>
              <a:latin typeface="Times New Roman" panose="02020603050405020304" pitchFamily="18" charset="0"/>
              <a:cs typeface="Times New Roman" panose="02020603050405020304" pitchFamily="18" charset="0"/>
            </a:endParaRPr>
          </a:p>
          <a:p>
            <a:pPr>
              <a:lnSpc>
                <a:spcPct val="150000"/>
              </a:lnSpc>
            </a:pPr>
            <a:endParaRPr lang="en-US" sz="1600">
              <a:solidFill>
                <a:schemeClr val="tx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B5277547-E989-4770-86EB-B16C55EC5526}"/>
              </a:ext>
            </a:extLst>
          </p:cNvPr>
          <p:cNvPicPr>
            <a:picLocks noChangeAspect="1"/>
          </p:cNvPicPr>
          <p:nvPr/>
        </p:nvPicPr>
        <p:blipFill>
          <a:blip r:embed="rId2"/>
          <a:stretch>
            <a:fillRect/>
          </a:stretch>
        </p:blipFill>
        <p:spPr>
          <a:xfrm>
            <a:off x="5475938" y="1814025"/>
            <a:ext cx="3210862" cy="2507214"/>
          </a:xfrm>
          <a:prstGeom prst="rect">
            <a:avLst/>
          </a:prstGeom>
        </p:spPr>
      </p:pic>
      <p:sp>
        <p:nvSpPr>
          <p:cNvPr id="9" name="TextBox 8">
            <a:extLst>
              <a:ext uri="{FF2B5EF4-FFF2-40B4-BE49-F238E27FC236}">
                <a16:creationId xmlns:a16="http://schemas.microsoft.com/office/drawing/2014/main" id="{0CBD92F8-3B10-41E0-8D7C-DC5D4A7DB4CD}"/>
              </a:ext>
            </a:extLst>
          </p:cNvPr>
          <p:cNvSpPr txBox="1"/>
          <p:nvPr/>
        </p:nvSpPr>
        <p:spPr>
          <a:xfrm>
            <a:off x="692945" y="868880"/>
            <a:ext cx="8686774" cy="584775"/>
          </a:xfrm>
          <a:prstGeom prst="rect">
            <a:avLst/>
          </a:prstGeom>
          <a:noFill/>
        </p:spPr>
        <p:txBody>
          <a:bodyPr wrap="square" rtlCol="0">
            <a:spAutoFit/>
          </a:bodyPr>
          <a:lstStyle/>
          <a:p>
            <a:endParaRPr lang="en-US" sz="1600" b="1" i="0">
              <a:solidFill>
                <a:srgbClr val="FF0000"/>
              </a:solidFill>
              <a:effectLst/>
              <a:latin typeface="Times New Roman" panose="02020603050405020304" pitchFamily="18" charset="0"/>
              <a:cs typeface="Times New Roman" panose="02020603050405020304" pitchFamily="18" charset="0"/>
            </a:endParaRPr>
          </a:p>
          <a:p>
            <a:r>
              <a:rPr lang="en-US" sz="1600" b="1" i="0">
                <a:solidFill>
                  <a:srgbClr val="FF0000"/>
                </a:solidFill>
                <a:effectLst/>
                <a:latin typeface="Times New Roman" panose="02020603050405020304" pitchFamily="18" charset="0"/>
                <a:cs typeface="Times New Roman" panose="02020603050405020304" pitchFamily="18" charset="0"/>
              </a:rPr>
              <a:t>DevOps</a:t>
            </a:r>
            <a:r>
              <a:rPr lang="en-US" sz="1600">
                <a:solidFill>
                  <a:srgbClr val="221F20"/>
                </a:solidFill>
                <a:latin typeface="Times New Roman" panose="02020603050405020304" pitchFamily="18" charset="0"/>
                <a:cs typeface="Times New Roman" panose="02020603050405020304" pitchFamily="18" charset="0"/>
              </a:rPr>
              <a:t> = </a:t>
            </a:r>
            <a:r>
              <a:rPr lang="en-US" sz="1600" b="1" i="0">
                <a:solidFill>
                  <a:srgbClr val="FF0000"/>
                </a:solidFill>
                <a:effectLst/>
                <a:latin typeface="Times New Roman" panose="02020603050405020304" pitchFamily="18" charset="0"/>
                <a:cs typeface="Times New Roman" panose="02020603050405020304" pitchFamily="18" charset="0"/>
              </a:rPr>
              <a:t>Dev</a:t>
            </a:r>
            <a:r>
              <a:rPr lang="en-US" sz="1600" b="0" i="0">
                <a:solidFill>
                  <a:srgbClr val="221F20"/>
                </a:solidFill>
                <a:effectLst/>
                <a:latin typeface="Times New Roman" panose="02020603050405020304" pitchFamily="18" charset="0"/>
                <a:cs typeface="Times New Roman" panose="02020603050405020304" pitchFamily="18" charset="0"/>
              </a:rPr>
              <a:t>elopment (phát triển tính năng sản phẩm) + </a:t>
            </a:r>
            <a:r>
              <a:rPr lang="en-US" sz="1600" b="1" i="0">
                <a:solidFill>
                  <a:srgbClr val="FF0000"/>
                </a:solidFill>
                <a:effectLst/>
                <a:latin typeface="Times New Roman" panose="02020603050405020304" pitchFamily="18" charset="0"/>
                <a:cs typeface="Times New Roman" panose="02020603050405020304" pitchFamily="18" charset="0"/>
              </a:rPr>
              <a:t>Op</a:t>
            </a:r>
            <a:r>
              <a:rPr lang="en-US" sz="1600" b="0" i="0">
                <a:solidFill>
                  <a:srgbClr val="221F20"/>
                </a:solidFill>
                <a:effectLst/>
                <a:latin typeface="Times New Roman" panose="02020603050405020304" pitchFamily="18" charset="0"/>
                <a:cs typeface="Times New Roman" panose="02020603050405020304" pitchFamily="18" charset="0"/>
              </a:rPr>
              <a:t>eration</a:t>
            </a:r>
            <a:r>
              <a:rPr lang="en-US" sz="1600" b="1" i="0">
                <a:solidFill>
                  <a:srgbClr val="FF0000"/>
                </a:solidFill>
                <a:effectLst/>
                <a:latin typeface="Times New Roman" panose="02020603050405020304" pitchFamily="18" charset="0"/>
                <a:cs typeface="Times New Roman" panose="02020603050405020304" pitchFamily="18" charset="0"/>
              </a:rPr>
              <a:t>s</a:t>
            </a:r>
            <a:r>
              <a:rPr lang="en-US" sz="1600" b="0" i="0">
                <a:solidFill>
                  <a:srgbClr val="221F20"/>
                </a:solidFill>
                <a:effectLst/>
                <a:latin typeface="Times New Roman" panose="02020603050405020304" pitchFamily="18" charset="0"/>
                <a:cs typeface="Times New Roman" panose="02020603050405020304" pitchFamily="18" charset="0"/>
              </a:rPr>
              <a:t> (vận hành):</a:t>
            </a:r>
            <a:endParaRPr lang="en-US" sz="16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972841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661BB0C-6560-4054-9864-794ACB894917}"/>
              </a:ext>
            </a:extLst>
          </p:cNvPr>
          <p:cNvSpPr>
            <a:spLocks noGrp="1"/>
          </p:cNvSpPr>
          <p:nvPr>
            <p:ph type="title"/>
          </p:nvPr>
        </p:nvSpPr>
        <p:spPr>
          <a:xfrm>
            <a:off x="457200" y="393701"/>
            <a:ext cx="8229600" cy="369332"/>
          </a:xfrm>
        </p:spPr>
        <p:txBody>
          <a:bodyPr>
            <a:normAutofit fontScale="90000"/>
          </a:bodyPr>
          <a:lstStyle/>
          <a:p>
            <a:pPr algn="ctr"/>
            <a:r>
              <a:rPr lang="en-US" sz="2400">
                <a:latin typeface="Times New Roman" panose="02020603050405020304" pitchFamily="18" charset="0"/>
                <a:cs typeface="Times New Roman" panose="02020603050405020304" pitchFamily="18" charset="0"/>
              </a:rPr>
              <a:t>docker-compose</a:t>
            </a:r>
            <a:endParaRPr lang="en-US" sz="2400"/>
          </a:p>
        </p:txBody>
      </p:sp>
      <p:pic>
        <p:nvPicPr>
          <p:cNvPr id="5" name="Picture 4">
            <a:extLst>
              <a:ext uri="{FF2B5EF4-FFF2-40B4-BE49-F238E27FC236}">
                <a16:creationId xmlns:a16="http://schemas.microsoft.com/office/drawing/2014/main" id="{0B27B9FF-C883-4611-B903-0F0941A7AE68}"/>
              </a:ext>
            </a:extLst>
          </p:cNvPr>
          <p:cNvPicPr>
            <a:picLocks noChangeAspect="1"/>
          </p:cNvPicPr>
          <p:nvPr/>
        </p:nvPicPr>
        <p:blipFill>
          <a:blip r:embed="rId2"/>
          <a:stretch>
            <a:fillRect/>
          </a:stretch>
        </p:blipFill>
        <p:spPr>
          <a:xfrm>
            <a:off x="6118246" y="1424038"/>
            <a:ext cx="2308494" cy="2568167"/>
          </a:xfrm>
          <a:prstGeom prst="rect">
            <a:avLst/>
          </a:prstGeom>
        </p:spPr>
      </p:pic>
      <p:sp>
        <p:nvSpPr>
          <p:cNvPr id="8" name="Rectangle 2">
            <a:extLst>
              <a:ext uri="{FF2B5EF4-FFF2-40B4-BE49-F238E27FC236}">
                <a16:creationId xmlns:a16="http://schemas.microsoft.com/office/drawing/2014/main" id="{55220E65-5D3E-4B92-8CE5-6146FBEF865C}"/>
              </a:ext>
            </a:extLst>
          </p:cNvPr>
          <p:cNvSpPr>
            <a:spLocks noChangeArrowheads="1"/>
          </p:cNvSpPr>
          <p:nvPr/>
        </p:nvSpPr>
        <p:spPr bwMode="auto">
          <a:xfrm>
            <a:off x="374400" y="1945645"/>
            <a:ext cx="4032000" cy="1661993"/>
          </a:xfrm>
          <a:prstGeom prst="rect">
            <a:avLst/>
          </a:prstGeom>
          <a:solidFill>
            <a:srgbClr val="FBFBF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200" b="1">
                <a:solidFill>
                  <a:schemeClr val="tx1"/>
                </a:solidFill>
                <a:latin typeface="+mn-lt"/>
                <a:cs typeface="Courier New" panose="02070309020205020404" pitchFamily="49" charset="0"/>
              </a:rPr>
              <a:t>RUN:</a:t>
            </a:r>
            <a:br>
              <a:rPr lang="en-US" altLang="en-US" sz="1200">
                <a:solidFill>
                  <a:schemeClr val="tx1"/>
                </a:solidFill>
                <a:latin typeface="+mn-lt"/>
                <a:cs typeface="Courier New" panose="02070309020205020404" pitchFamily="49" charset="0"/>
              </a:rPr>
            </a:br>
            <a:br>
              <a:rPr lang="en-US" altLang="en-US" sz="1200">
                <a:solidFill>
                  <a:schemeClr val="tx1"/>
                </a:solidFill>
                <a:latin typeface="+mn-lt"/>
                <a:cs typeface="Courier New" panose="02070309020205020404" pitchFamily="49" charset="0"/>
              </a:rPr>
            </a:br>
            <a:r>
              <a:rPr kumimoji="0" lang="en-US" altLang="en-US" sz="1200" b="0" i="1" u="none" strike="noStrike" cap="none" normalizeH="0" baseline="0">
                <a:ln>
                  <a:noFill/>
                </a:ln>
                <a:solidFill>
                  <a:schemeClr val="tx1"/>
                </a:solidFill>
                <a:effectLst/>
                <a:latin typeface="+mn-lt"/>
                <a:cs typeface="Courier New" panose="02070309020205020404" pitchFamily="49" charset="0"/>
              </a:rPr>
              <a:t>docker run -d --network </a:t>
            </a:r>
            <a:r>
              <a:rPr lang="en-US" altLang="en-US" sz="1200" i="1">
                <a:solidFill>
                  <a:schemeClr val="tx1"/>
                </a:solidFill>
                <a:latin typeface="+mn-lt"/>
                <a:cs typeface="Courier New" panose="02070309020205020404" pitchFamily="49" charset="0"/>
              </a:rPr>
              <a:t>ai_net</a:t>
            </a:r>
            <a:r>
              <a:rPr kumimoji="0" lang="en-US" altLang="en-US" sz="1200" b="0" i="1" u="none" strike="noStrike" cap="none" normalizeH="0" baseline="0">
                <a:ln>
                  <a:noFill/>
                </a:ln>
                <a:solidFill>
                  <a:schemeClr val="tx1"/>
                </a:solidFill>
                <a:effectLst/>
                <a:latin typeface="+mn-lt"/>
                <a:cs typeface="Courier New" panose="02070309020205020404" pitchFamily="49" charset="0"/>
              </a:rPr>
              <a:t> --name some-mongo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1" u="none" strike="noStrike" cap="none" normalizeH="0" baseline="0">
                <a:ln>
                  <a:noFill/>
                </a:ln>
                <a:solidFill>
                  <a:schemeClr val="tx1"/>
                </a:solidFill>
                <a:effectLst/>
                <a:latin typeface="+mn-lt"/>
                <a:cs typeface="Courier New" panose="02070309020205020404" pitchFamily="49" charset="0"/>
              </a:rPr>
              <a:t>-e MONGO_INITDB_ROOT_USERNAME=root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1" u="none" strike="noStrike" cap="none" normalizeH="0" baseline="0">
                <a:ln>
                  <a:noFill/>
                </a:ln>
                <a:solidFill>
                  <a:schemeClr val="tx1"/>
                </a:solidFill>
                <a:effectLst/>
                <a:latin typeface="+mn-lt"/>
                <a:cs typeface="Courier New" panose="02070309020205020404" pitchFamily="49" charset="0"/>
              </a:rPr>
              <a:t>-e MONGO_INITDB_ROOT_PASSWORD=abc </a:t>
            </a:r>
            <a:r>
              <a:rPr lang="en-US" altLang="en-US" sz="1200" i="1">
                <a:solidFill>
                  <a:schemeClr val="tx1"/>
                </a:solidFill>
                <a:latin typeface="+mn-lt"/>
                <a:cs typeface="Courier New" panose="02070309020205020404" pitchFamily="49" charset="0"/>
              </a:rPr>
              <a:t>\</a:t>
            </a:r>
            <a:r>
              <a:rPr kumimoji="0" lang="en-US" altLang="en-US" sz="1200" b="0" i="1" u="none" strike="noStrike" cap="none" normalizeH="0" baseline="0">
                <a:ln>
                  <a:noFill/>
                </a:ln>
                <a:solidFill>
                  <a:schemeClr val="tx1"/>
                </a:solidFill>
                <a:effectLst/>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1" u="none" strike="noStrike" cap="none" normalizeH="0" baseline="0">
                <a:ln>
                  <a:noFill/>
                </a:ln>
                <a:solidFill>
                  <a:schemeClr val="tx1"/>
                </a:solidFill>
                <a:effectLst/>
                <a:latin typeface="+mn-lt"/>
              </a:rPr>
              <a:t>-p 17017:27017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200" i="1">
                <a:solidFill>
                  <a:schemeClr val="tx1"/>
                </a:solidFill>
                <a:latin typeface="+mn-lt"/>
              </a:rPr>
              <a:t>-v mongo_data: /data/db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1" u="none" strike="noStrike" cap="none" normalizeH="0" baseline="0">
                <a:ln>
                  <a:noFill/>
                </a:ln>
                <a:solidFill>
                  <a:schemeClr val="tx1"/>
                </a:solidFill>
                <a:effectLst/>
                <a:latin typeface="+mn-lt"/>
              </a:rPr>
              <a:t>mongo:latest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a:ln>
                <a:noFill/>
              </a:ln>
              <a:solidFill>
                <a:schemeClr val="tx1"/>
              </a:solidFill>
              <a:effectLst/>
              <a:latin typeface="+mn-lt"/>
            </a:endParaRPr>
          </a:p>
        </p:txBody>
      </p:sp>
      <p:sp>
        <p:nvSpPr>
          <p:cNvPr id="10" name="TextBox 9">
            <a:extLst>
              <a:ext uri="{FF2B5EF4-FFF2-40B4-BE49-F238E27FC236}">
                <a16:creationId xmlns:a16="http://schemas.microsoft.com/office/drawing/2014/main" id="{10A7D2D4-2A93-4ACD-9F9D-D2EE4C5A685F}"/>
              </a:ext>
            </a:extLst>
          </p:cNvPr>
          <p:cNvSpPr txBox="1"/>
          <p:nvPr/>
        </p:nvSpPr>
        <p:spPr>
          <a:xfrm>
            <a:off x="5921524" y="969694"/>
            <a:ext cx="2573140" cy="307777"/>
          </a:xfrm>
          <a:prstGeom prst="rect">
            <a:avLst/>
          </a:prstGeom>
          <a:noFill/>
        </p:spPr>
        <p:txBody>
          <a:bodyPr wrap="none" rtlCol="0">
            <a:spAutoFit/>
          </a:bodyPr>
          <a:lstStyle/>
          <a:p>
            <a:r>
              <a:rPr lang="en-US"/>
              <a:t>Sử dụng docker-compose.yml</a:t>
            </a:r>
          </a:p>
        </p:txBody>
      </p:sp>
      <p:sp>
        <p:nvSpPr>
          <p:cNvPr id="12" name="TextBox 11">
            <a:extLst>
              <a:ext uri="{FF2B5EF4-FFF2-40B4-BE49-F238E27FC236}">
                <a16:creationId xmlns:a16="http://schemas.microsoft.com/office/drawing/2014/main" id="{03014B7A-A0FC-4223-8EFD-8900FCEF9360}"/>
              </a:ext>
            </a:extLst>
          </p:cNvPr>
          <p:cNvSpPr txBox="1"/>
          <p:nvPr/>
        </p:nvSpPr>
        <p:spPr>
          <a:xfrm>
            <a:off x="6151555" y="4204313"/>
            <a:ext cx="2113079" cy="523220"/>
          </a:xfrm>
          <a:prstGeom prst="rect">
            <a:avLst/>
          </a:prstGeom>
          <a:noFill/>
        </p:spPr>
        <p:txBody>
          <a:bodyPr wrap="none" rtlCol="0">
            <a:spAutoFit/>
          </a:bodyPr>
          <a:lstStyle/>
          <a:p>
            <a:r>
              <a:rPr lang="en-US" b="1"/>
              <a:t>Run</a:t>
            </a:r>
            <a:r>
              <a:rPr lang="en-US" i="1"/>
              <a:t>:</a:t>
            </a:r>
            <a:br>
              <a:rPr lang="en-US" i="1"/>
            </a:br>
            <a:r>
              <a:rPr lang="en-US" i="1"/>
              <a:t>docker-compose up -d . </a:t>
            </a:r>
          </a:p>
        </p:txBody>
      </p:sp>
      <p:sp>
        <p:nvSpPr>
          <p:cNvPr id="13" name="TextBox 12">
            <a:extLst>
              <a:ext uri="{FF2B5EF4-FFF2-40B4-BE49-F238E27FC236}">
                <a16:creationId xmlns:a16="http://schemas.microsoft.com/office/drawing/2014/main" id="{9CAC3468-15E6-46E2-9536-8313837024AC}"/>
              </a:ext>
            </a:extLst>
          </p:cNvPr>
          <p:cNvSpPr txBox="1"/>
          <p:nvPr/>
        </p:nvSpPr>
        <p:spPr>
          <a:xfrm>
            <a:off x="457200" y="998876"/>
            <a:ext cx="2781531" cy="307777"/>
          </a:xfrm>
          <a:prstGeom prst="rect">
            <a:avLst/>
          </a:prstGeom>
          <a:noFill/>
        </p:spPr>
        <p:txBody>
          <a:bodyPr wrap="none" rtlCol="0">
            <a:spAutoFit/>
          </a:bodyPr>
          <a:lstStyle/>
          <a:p>
            <a:r>
              <a:rPr lang="en-US"/>
              <a:t>Không sử dụng docker-compose</a:t>
            </a:r>
          </a:p>
        </p:txBody>
      </p:sp>
    </p:spTree>
    <p:extLst>
      <p:ext uri="{BB962C8B-B14F-4D97-AF65-F5344CB8AC3E}">
        <p14:creationId xmlns:p14="http://schemas.microsoft.com/office/powerpoint/2010/main" val="234932348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7B0EB-AA75-44BD-B626-FA9713CC8FEC}"/>
              </a:ext>
            </a:extLst>
          </p:cNvPr>
          <p:cNvSpPr>
            <a:spLocks noGrp="1"/>
          </p:cNvSpPr>
          <p:nvPr>
            <p:ph type="title"/>
          </p:nvPr>
        </p:nvSpPr>
        <p:spPr/>
        <p:txBody>
          <a:bodyPr/>
          <a:lstStyle/>
          <a:p>
            <a:pPr algn="ctr"/>
            <a:r>
              <a:rPr lang="en-US"/>
              <a:t>Docker swarm</a:t>
            </a:r>
          </a:p>
        </p:txBody>
      </p:sp>
      <p:pic>
        <p:nvPicPr>
          <p:cNvPr id="4098" name="Picture 2" descr="Docker Tutorial - Docker Swarm - How to create Swarm Services on Swarm  Cluster - Part19 - YouTube">
            <a:extLst>
              <a:ext uri="{FF2B5EF4-FFF2-40B4-BE49-F238E27FC236}">
                <a16:creationId xmlns:a16="http://schemas.microsoft.com/office/drawing/2014/main" id="{A3B1CEE6-BFF4-4D16-BA2C-0CE8D25BAB98}"/>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tretch/>
        </p:blipFill>
        <p:spPr bwMode="auto">
          <a:xfrm>
            <a:off x="4657727" y="1623801"/>
            <a:ext cx="3370485" cy="189589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0B90744-C706-4D37-8913-20155D89683A}"/>
              </a:ext>
            </a:extLst>
          </p:cNvPr>
          <p:cNvSpPr txBox="1"/>
          <p:nvPr/>
        </p:nvSpPr>
        <p:spPr>
          <a:xfrm>
            <a:off x="669600" y="1446011"/>
            <a:ext cx="3816675" cy="2308324"/>
          </a:xfrm>
          <a:prstGeom prst="rect">
            <a:avLst/>
          </a:prstGeom>
          <a:noFill/>
        </p:spPr>
        <p:txBody>
          <a:bodyPr wrap="square" rtlCol="0">
            <a:spAutoFit/>
          </a:bodyPr>
          <a:lstStyle/>
          <a:p>
            <a:r>
              <a:rPr lang="en-US" sz="1600"/>
              <a:t>Docker swarm c</a:t>
            </a:r>
            <a:r>
              <a:rPr lang="vi-VN" sz="1600"/>
              <a:t>ho phép</a:t>
            </a:r>
            <a:r>
              <a:rPr lang="en-US" sz="1600"/>
              <a:t> </a:t>
            </a:r>
            <a:r>
              <a:rPr lang="vi-VN" sz="1600"/>
              <a:t>có thể gom một số Docker host lại với nhau thành dạng cụm (cluster)</a:t>
            </a:r>
            <a:r>
              <a:rPr lang="en-US" sz="1600"/>
              <a:t> để quản lý lập trung dễ dàng.</a:t>
            </a:r>
            <a:br>
              <a:rPr lang="en-US" sz="1600"/>
            </a:br>
            <a:r>
              <a:rPr lang="vi-VN" sz="1600"/>
              <a:t>Và một Swarm là một cluster của một hoặc nhiều Docker Engine đang chạy. Và Swarm mode cung cấp cho ta các tính năng để quản lý và điều phối cluster.</a:t>
            </a:r>
            <a:endParaRPr lang="en-US" sz="1600"/>
          </a:p>
        </p:txBody>
      </p:sp>
    </p:spTree>
    <p:extLst>
      <p:ext uri="{BB962C8B-B14F-4D97-AF65-F5344CB8AC3E}">
        <p14:creationId xmlns:p14="http://schemas.microsoft.com/office/powerpoint/2010/main" val="46386258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7B0EB-AA75-44BD-B626-FA9713CC8FEC}"/>
              </a:ext>
            </a:extLst>
          </p:cNvPr>
          <p:cNvSpPr>
            <a:spLocks noGrp="1"/>
          </p:cNvSpPr>
          <p:nvPr>
            <p:ph type="title"/>
          </p:nvPr>
        </p:nvSpPr>
        <p:spPr/>
        <p:txBody>
          <a:bodyPr/>
          <a:lstStyle/>
          <a:p>
            <a:pPr algn="ctr"/>
            <a:r>
              <a:rPr lang="en-US"/>
              <a:t>Docker swarm</a:t>
            </a:r>
          </a:p>
        </p:txBody>
      </p:sp>
      <p:pic>
        <p:nvPicPr>
          <p:cNvPr id="5" name="Content Placeholder 4">
            <a:extLst>
              <a:ext uri="{FF2B5EF4-FFF2-40B4-BE49-F238E27FC236}">
                <a16:creationId xmlns:a16="http://schemas.microsoft.com/office/drawing/2014/main" id="{22584F77-58A8-4DE6-B8DC-F3B58E8AC358}"/>
              </a:ext>
            </a:extLst>
          </p:cNvPr>
          <p:cNvPicPr>
            <a:picLocks noGrp="1" noChangeAspect="1"/>
          </p:cNvPicPr>
          <p:nvPr>
            <p:ph idx="1"/>
          </p:nvPr>
        </p:nvPicPr>
        <p:blipFill>
          <a:blip r:embed="rId2"/>
          <a:stretch>
            <a:fillRect/>
          </a:stretch>
        </p:blipFill>
        <p:spPr>
          <a:xfrm>
            <a:off x="1564413" y="1225609"/>
            <a:ext cx="5710374" cy="2997081"/>
          </a:xfrm>
          <a:prstGeom prst="rect">
            <a:avLst/>
          </a:prstGeom>
        </p:spPr>
      </p:pic>
      <p:sp>
        <p:nvSpPr>
          <p:cNvPr id="4" name="AutoShape 2" descr="Tính năng Docker Swarm, Docker Swarm vs Kubernestes vs Apache Mesos">
            <a:extLst>
              <a:ext uri="{FF2B5EF4-FFF2-40B4-BE49-F238E27FC236}">
                <a16:creationId xmlns:a16="http://schemas.microsoft.com/office/drawing/2014/main" id="{8EF01EEF-43CF-4785-9996-2104D641907C}"/>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32449564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7B0EB-AA75-44BD-B626-FA9713CC8FEC}"/>
              </a:ext>
            </a:extLst>
          </p:cNvPr>
          <p:cNvSpPr>
            <a:spLocks noGrp="1"/>
          </p:cNvSpPr>
          <p:nvPr>
            <p:ph type="title"/>
          </p:nvPr>
        </p:nvSpPr>
        <p:spPr/>
        <p:txBody>
          <a:bodyPr>
            <a:normAutofit/>
          </a:bodyPr>
          <a:lstStyle/>
          <a:p>
            <a:pPr algn="ctr"/>
            <a:r>
              <a:rPr lang="en-US"/>
              <a:t>Docker trong triển khai microservice</a:t>
            </a:r>
          </a:p>
        </p:txBody>
      </p:sp>
      <p:pic>
        <p:nvPicPr>
          <p:cNvPr id="10" name="Content Placeholder 9">
            <a:extLst>
              <a:ext uri="{FF2B5EF4-FFF2-40B4-BE49-F238E27FC236}">
                <a16:creationId xmlns:a16="http://schemas.microsoft.com/office/drawing/2014/main" id="{36469CF7-94B1-472F-BD78-2EB4F2BB4CD2}"/>
              </a:ext>
            </a:extLst>
          </p:cNvPr>
          <p:cNvPicPr>
            <a:picLocks noGrp="1" noChangeAspect="1"/>
          </p:cNvPicPr>
          <p:nvPr>
            <p:ph idx="1"/>
          </p:nvPr>
        </p:nvPicPr>
        <p:blipFill>
          <a:blip r:embed="rId2"/>
          <a:stretch>
            <a:fillRect/>
          </a:stretch>
        </p:blipFill>
        <p:spPr>
          <a:xfrm>
            <a:off x="5191200" y="1430275"/>
            <a:ext cx="3704476" cy="2484550"/>
          </a:xfrm>
        </p:spPr>
      </p:pic>
      <p:sp>
        <p:nvSpPr>
          <p:cNvPr id="4" name="AutoShape 2" descr="Tính năng Docker Swarm, Docker Swarm vs Kubernestes vs Apache Mesos">
            <a:extLst>
              <a:ext uri="{FF2B5EF4-FFF2-40B4-BE49-F238E27FC236}">
                <a16:creationId xmlns:a16="http://schemas.microsoft.com/office/drawing/2014/main" id="{8EF01EEF-43CF-4785-9996-2104D641907C}"/>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TextBox 10">
            <a:extLst>
              <a:ext uri="{FF2B5EF4-FFF2-40B4-BE49-F238E27FC236}">
                <a16:creationId xmlns:a16="http://schemas.microsoft.com/office/drawing/2014/main" id="{FE50C259-BC30-49B0-AE1E-EC87EE92A160}"/>
              </a:ext>
            </a:extLst>
          </p:cNvPr>
          <p:cNvSpPr txBox="1"/>
          <p:nvPr/>
        </p:nvSpPr>
        <p:spPr>
          <a:xfrm>
            <a:off x="457200" y="1156330"/>
            <a:ext cx="4645526" cy="3293209"/>
          </a:xfrm>
          <a:prstGeom prst="rect">
            <a:avLst/>
          </a:prstGeom>
          <a:noFill/>
        </p:spPr>
        <p:txBody>
          <a:bodyPr wrap="square" rtlCol="0">
            <a:spAutoFit/>
          </a:bodyPr>
          <a:lstStyle/>
          <a:p>
            <a:r>
              <a:rPr lang="en-US" sz="1600" b="0" i="0">
                <a:solidFill>
                  <a:schemeClr val="tx1"/>
                </a:solidFill>
                <a:effectLst/>
                <a:latin typeface="Arial" panose="020B0604020202020204" pitchFamily="34" charset="0"/>
              </a:rPr>
              <a:t>Các container đóng vai trò quan trọng trong việc triển khai hệ thống microservice vì: </a:t>
            </a:r>
            <a:br>
              <a:rPr lang="en-US" sz="1600" i="0">
                <a:solidFill>
                  <a:schemeClr val="tx1"/>
                </a:solidFill>
                <a:effectLst/>
                <a:latin typeface="+mn-lt"/>
              </a:rPr>
            </a:br>
            <a:r>
              <a:rPr lang="en-US" sz="1600" i="0">
                <a:solidFill>
                  <a:schemeClr val="tx1"/>
                </a:solidFill>
                <a:effectLst/>
                <a:latin typeface="+mn-lt"/>
              </a:rPr>
              <a:t>1. Dễ tạo, dễ hủy</a:t>
            </a:r>
            <a:br>
              <a:rPr lang="en-US" sz="1600" i="0">
                <a:solidFill>
                  <a:schemeClr val="tx1"/>
                </a:solidFill>
                <a:effectLst/>
                <a:latin typeface="+mn-lt"/>
              </a:rPr>
            </a:br>
            <a:r>
              <a:rPr lang="en-US" sz="1600" i="0">
                <a:solidFill>
                  <a:schemeClr val="tx1"/>
                </a:solidFill>
                <a:effectLst/>
                <a:latin typeface="+mn-lt"/>
              </a:rPr>
              <a:t>2. Khởi động nhanh</a:t>
            </a:r>
          </a:p>
          <a:p>
            <a:r>
              <a:rPr lang="en-US" sz="1600" i="0">
                <a:solidFill>
                  <a:schemeClr val="tx1"/>
                </a:solidFill>
                <a:effectLst/>
                <a:latin typeface="+mn-lt"/>
              </a:rPr>
              <a:t>3. Container có khả năng dừng nhanh chóng</a:t>
            </a:r>
            <a:br>
              <a:rPr lang="en-US" sz="1600">
                <a:solidFill>
                  <a:schemeClr val="tx1"/>
                </a:solidFill>
                <a:latin typeface="+mn-lt"/>
              </a:rPr>
            </a:br>
            <a:r>
              <a:rPr lang="en-US" sz="1600" i="0">
                <a:solidFill>
                  <a:schemeClr val="tx1"/>
                </a:solidFill>
                <a:effectLst/>
                <a:latin typeface="+mn-lt"/>
              </a:rPr>
              <a:t>4. Nhẹ</a:t>
            </a:r>
            <a:br>
              <a:rPr lang="en-US" sz="1600">
                <a:solidFill>
                  <a:schemeClr val="tx1"/>
                </a:solidFill>
                <a:latin typeface="+mn-lt"/>
              </a:rPr>
            </a:br>
            <a:r>
              <a:rPr lang="en-US" sz="1600">
                <a:solidFill>
                  <a:schemeClr val="tx1"/>
                </a:solidFill>
                <a:latin typeface="+mn-lt"/>
              </a:rPr>
              <a:t>5</a:t>
            </a:r>
            <a:r>
              <a:rPr lang="vi-VN" sz="1600" i="0">
                <a:solidFill>
                  <a:schemeClr val="tx1"/>
                </a:solidFill>
                <a:effectLst/>
                <a:latin typeface="+mn-lt"/>
              </a:rPr>
              <a:t>. Đồng nhất</a:t>
            </a:r>
          </a:p>
          <a:p>
            <a:r>
              <a:rPr lang="vi-VN" sz="1600" i="0">
                <a:solidFill>
                  <a:schemeClr val="tx1"/>
                </a:solidFill>
                <a:effectLst/>
                <a:latin typeface="+mn-lt"/>
              </a:rPr>
              <a:t>Các container được chạy từ một docker image là hoàn toàn giống nhau, do vậy  hệ thống microservice có thể được mở rộng bằng cách khởi chạy thêm các container từ docker image.</a:t>
            </a:r>
          </a:p>
          <a:p>
            <a:br>
              <a:rPr lang="en-US" sz="1600">
                <a:solidFill>
                  <a:schemeClr val="tx1"/>
                </a:solidFill>
                <a:latin typeface="+mn-lt"/>
              </a:rPr>
            </a:br>
            <a:endParaRPr lang="en-US" sz="1600">
              <a:solidFill>
                <a:schemeClr val="tx1"/>
              </a:solidFill>
              <a:latin typeface="+mn-lt"/>
            </a:endParaRPr>
          </a:p>
        </p:txBody>
      </p:sp>
    </p:spTree>
    <p:extLst>
      <p:ext uri="{BB962C8B-B14F-4D97-AF65-F5344CB8AC3E}">
        <p14:creationId xmlns:p14="http://schemas.microsoft.com/office/powerpoint/2010/main" val="5800152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7B0EB-AA75-44BD-B626-FA9713CC8FEC}"/>
              </a:ext>
            </a:extLst>
          </p:cNvPr>
          <p:cNvSpPr>
            <a:spLocks noGrp="1"/>
          </p:cNvSpPr>
          <p:nvPr>
            <p:ph type="title"/>
          </p:nvPr>
        </p:nvSpPr>
        <p:spPr/>
        <p:txBody>
          <a:bodyPr/>
          <a:lstStyle/>
          <a:p>
            <a:pPr algn="ctr"/>
            <a:r>
              <a:rPr lang="en-US"/>
              <a:t>Lợi ích của sử dụng docker</a:t>
            </a:r>
          </a:p>
        </p:txBody>
      </p:sp>
      <p:sp>
        <p:nvSpPr>
          <p:cNvPr id="6" name="Content Placeholder 5">
            <a:extLst>
              <a:ext uri="{FF2B5EF4-FFF2-40B4-BE49-F238E27FC236}">
                <a16:creationId xmlns:a16="http://schemas.microsoft.com/office/drawing/2014/main" id="{DE67F6F6-BE5D-442D-ADE6-9902AD110697}"/>
              </a:ext>
            </a:extLst>
          </p:cNvPr>
          <p:cNvSpPr>
            <a:spLocks noGrp="1"/>
          </p:cNvSpPr>
          <p:nvPr>
            <p:ph idx="1"/>
          </p:nvPr>
        </p:nvSpPr>
        <p:spPr/>
        <p:txBody>
          <a:bodyPr>
            <a:normAutofit/>
          </a:bodyPr>
          <a:lstStyle/>
          <a:p>
            <a:pPr marL="571500" indent="-342900">
              <a:buFont typeface="Arial" panose="020B0604020202020204" pitchFamily="34" charset="0"/>
              <a:buChar char="•"/>
            </a:pPr>
            <a:r>
              <a:rPr lang="vi-VN"/>
              <a:t>Docker giúp cho việc vận chuyển phần mềm nhanh hơn trung bình 7 lần so mới người dùng không sử dụng docker</a:t>
            </a:r>
          </a:p>
          <a:p>
            <a:pPr marL="571500" indent="-342900">
              <a:buFont typeface="Arial" panose="020B0604020202020204" pitchFamily="34" charset="0"/>
              <a:buChar char="•"/>
            </a:pPr>
            <a:r>
              <a:rPr lang="vi-VN"/>
              <a:t>Nhanh chóng tiển khai, khởi động và di chuyển.</a:t>
            </a:r>
          </a:p>
          <a:p>
            <a:pPr marL="571500" indent="-342900">
              <a:buFont typeface="Arial" panose="020B0604020202020204" pitchFamily="34" charset="0"/>
              <a:buChar char="•"/>
            </a:pPr>
            <a:r>
              <a:rPr lang="vi-VN"/>
              <a:t>Bảo mật</a:t>
            </a:r>
          </a:p>
          <a:p>
            <a:pPr marL="571500" indent="-342900">
              <a:buFont typeface="Arial" panose="020B0604020202020204" pitchFamily="34" charset="0"/>
              <a:buChar char="•"/>
            </a:pPr>
            <a:r>
              <a:rPr lang="vi-VN"/>
              <a:t>Hỗ trợ APIs để giao tiếp với các container</a:t>
            </a:r>
          </a:p>
          <a:p>
            <a:pPr marL="571500" indent="-342900">
              <a:buFont typeface="Arial" panose="020B0604020202020204" pitchFamily="34" charset="0"/>
              <a:buChar char="•"/>
            </a:pPr>
            <a:r>
              <a:rPr lang="vi-VN"/>
              <a:t>Việc triển khai phần mềm, khắc phục sự cố dễ dàng hơn so được đóng vào container nhỏ</a:t>
            </a:r>
          </a:p>
          <a:p>
            <a:pPr marL="571500" indent="-342900">
              <a:buFont typeface="Arial" panose="020B0604020202020204" pitchFamily="34" charset="0"/>
              <a:buChar char="•"/>
            </a:pPr>
            <a:r>
              <a:rPr lang="vi-VN"/>
              <a:t>Tiết kiệm tài nguyên và tiền bạc vì nó giúp chạy nhiều phần mềm hơn trên 1 máy chủ giúp tận dụng tối đa tài nguyên.</a:t>
            </a:r>
            <a:endParaRPr lang="en-US"/>
          </a:p>
        </p:txBody>
      </p:sp>
      <p:sp>
        <p:nvSpPr>
          <p:cNvPr id="4" name="AutoShape 2" descr="Tính năng Docker Swarm, Docker Swarm vs Kubernestes vs Apache Mesos">
            <a:extLst>
              <a:ext uri="{FF2B5EF4-FFF2-40B4-BE49-F238E27FC236}">
                <a16:creationId xmlns:a16="http://schemas.microsoft.com/office/drawing/2014/main" id="{8EF01EEF-43CF-4785-9996-2104D641907C}"/>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1790954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661BB0C-6560-4054-9864-794ACB894917}"/>
              </a:ext>
            </a:extLst>
          </p:cNvPr>
          <p:cNvSpPr>
            <a:spLocks noGrp="1"/>
          </p:cNvSpPr>
          <p:nvPr>
            <p:ph type="title"/>
          </p:nvPr>
        </p:nvSpPr>
        <p:spPr>
          <a:xfrm>
            <a:off x="457200" y="393701"/>
            <a:ext cx="8229600" cy="369332"/>
          </a:xfrm>
        </p:spPr>
        <p:txBody>
          <a:bodyPr>
            <a:normAutofit fontScale="90000"/>
          </a:bodyPr>
          <a:lstStyle/>
          <a:p>
            <a:pPr algn="ctr"/>
            <a:r>
              <a:rPr lang="en-US" sz="2400">
                <a:latin typeface="Times New Roman" panose="02020603050405020304" pitchFamily="18" charset="0"/>
                <a:cs typeface="Times New Roman" panose="02020603050405020304" pitchFamily="18" charset="0"/>
              </a:rPr>
              <a:t>Tổng hợp docker</a:t>
            </a:r>
            <a:endParaRPr lang="en-US" sz="2400"/>
          </a:p>
        </p:txBody>
      </p:sp>
      <p:sp>
        <p:nvSpPr>
          <p:cNvPr id="9" name="TextBox 8">
            <a:extLst>
              <a:ext uri="{FF2B5EF4-FFF2-40B4-BE49-F238E27FC236}">
                <a16:creationId xmlns:a16="http://schemas.microsoft.com/office/drawing/2014/main" id="{754E0A11-9006-497A-8776-0419B81AF12A}"/>
              </a:ext>
            </a:extLst>
          </p:cNvPr>
          <p:cNvSpPr txBox="1"/>
          <p:nvPr/>
        </p:nvSpPr>
        <p:spPr>
          <a:xfrm>
            <a:off x="730800" y="997138"/>
            <a:ext cx="7052399" cy="3908762"/>
          </a:xfrm>
          <a:prstGeom prst="rect">
            <a:avLst/>
          </a:prstGeom>
          <a:noFill/>
        </p:spPr>
        <p:txBody>
          <a:bodyPr wrap="square" rtlCol="0">
            <a:spAutoFit/>
          </a:bodyPr>
          <a:lstStyle/>
          <a:p>
            <a:r>
              <a:rPr lang="en-US" sz="2000" b="0" i="0">
                <a:solidFill>
                  <a:srgbClr val="404040"/>
                </a:solidFill>
                <a:effectLst/>
                <a:latin typeface="Lato" panose="020F0502020204030203" pitchFamily="34" charset="0"/>
              </a:rPr>
              <a:t>Dockerfile</a:t>
            </a:r>
          </a:p>
          <a:p>
            <a:r>
              <a:rPr lang="en-US" sz="2000">
                <a:solidFill>
                  <a:srgbClr val="404040"/>
                </a:solidFill>
                <a:latin typeface="Lato" panose="020F0502020204030203" pitchFamily="34" charset="0"/>
              </a:rPr>
              <a:t>Docker image</a:t>
            </a:r>
          </a:p>
          <a:p>
            <a:r>
              <a:rPr lang="en-US" sz="2000" b="0" i="0">
                <a:solidFill>
                  <a:srgbClr val="404040"/>
                </a:solidFill>
                <a:effectLst/>
                <a:latin typeface="Lato" panose="020F0502020204030203" pitchFamily="34" charset="0"/>
              </a:rPr>
              <a:t>Docker container</a:t>
            </a:r>
          </a:p>
          <a:p>
            <a:r>
              <a:rPr lang="en-US" sz="2000" b="0" i="0">
                <a:solidFill>
                  <a:srgbClr val="404040"/>
                </a:solidFill>
                <a:effectLst/>
                <a:latin typeface="Lato" panose="020F0502020204030203" pitchFamily="34" charset="0"/>
              </a:rPr>
              <a:t>Docker volume</a:t>
            </a:r>
          </a:p>
          <a:p>
            <a:r>
              <a:rPr lang="en-US" sz="2000" b="0" i="0">
                <a:solidFill>
                  <a:srgbClr val="404040"/>
                </a:solidFill>
                <a:effectLst/>
                <a:latin typeface="Lato" panose="020F0502020204030203" pitchFamily="34" charset="0"/>
              </a:rPr>
              <a:t>Docker network</a:t>
            </a:r>
          </a:p>
          <a:p>
            <a:r>
              <a:rPr lang="en-US" sz="2000">
                <a:solidFill>
                  <a:srgbClr val="404040"/>
                </a:solidFill>
                <a:latin typeface="Lato" panose="020F0502020204030203" pitchFamily="34" charset="0"/>
              </a:rPr>
              <a:t>Docker hub</a:t>
            </a:r>
          </a:p>
          <a:p>
            <a:r>
              <a:rPr lang="en-US" sz="2000" b="0" i="0">
                <a:solidFill>
                  <a:srgbClr val="404040"/>
                </a:solidFill>
                <a:effectLst/>
                <a:latin typeface="Lato" panose="020F0502020204030203" pitchFamily="34" charset="0"/>
              </a:rPr>
              <a:t>Docker cli</a:t>
            </a:r>
          </a:p>
          <a:p>
            <a:r>
              <a:rPr lang="en-US" sz="2000">
                <a:solidFill>
                  <a:srgbClr val="404040"/>
                </a:solidFill>
                <a:latin typeface="Lato" panose="020F0502020204030203" pitchFamily="34" charset="0"/>
              </a:rPr>
              <a:t>Docker Daemon</a:t>
            </a:r>
          </a:p>
          <a:p>
            <a:r>
              <a:rPr lang="en-US" sz="2000">
                <a:solidFill>
                  <a:srgbClr val="404040"/>
                </a:solidFill>
                <a:latin typeface="Lato" panose="020F0502020204030203" pitchFamily="34" charset="0"/>
              </a:rPr>
              <a:t>Docker swarm</a:t>
            </a:r>
            <a:br>
              <a:rPr lang="en-US" sz="2000">
                <a:solidFill>
                  <a:srgbClr val="404040"/>
                </a:solidFill>
                <a:latin typeface="Lato" panose="020F0502020204030203" pitchFamily="34" charset="0"/>
              </a:rPr>
            </a:br>
            <a:br>
              <a:rPr lang="en-US" sz="2000" b="0" i="0">
                <a:solidFill>
                  <a:srgbClr val="404040"/>
                </a:solidFill>
                <a:effectLst/>
                <a:latin typeface="Lato" panose="020F0502020204030203" pitchFamily="34" charset="0"/>
              </a:rPr>
            </a:br>
            <a:endParaRPr lang="vi-VN" sz="1600" b="0" i="0">
              <a:solidFill>
                <a:schemeClr val="tx1"/>
              </a:solidFill>
              <a:effectLst/>
              <a:latin typeface="+mn-lt"/>
            </a:endParaRPr>
          </a:p>
          <a:p>
            <a:br>
              <a:rPr lang="vi-VN" sz="1600" b="0" i="0">
                <a:solidFill>
                  <a:schemeClr val="tx1"/>
                </a:solidFill>
                <a:effectLst/>
                <a:latin typeface="Lato" panose="020F0502020204030203" pitchFamily="34" charset="0"/>
              </a:rPr>
            </a:br>
            <a:endParaRPr lang="en-US" sz="1600" b="0" i="0">
              <a:solidFill>
                <a:schemeClr val="tx1"/>
              </a:solidFill>
              <a:effectLst/>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37F8AC60-ACAB-4712-86E8-09B79FF95139}"/>
              </a:ext>
            </a:extLst>
          </p:cNvPr>
          <p:cNvPicPr>
            <a:picLocks noChangeAspect="1"/>
          </p:cNvPicPr>
          <p:nvPr/>
        </p:nvPicPr>
        <p:blipFill>
          <a:blip r:embed="rId2"/>
          <a:stretch>
            <a:fillRect/>
          </a:stretch>
        </p:blipFill>
        <p:spPr>
          <a:xfrm>
            <a:off x="4572000" y="1058584"/>
            <a:ext cx="3480971" cy="2723931"/>
          </a:xfrm>
          <a:prstGeom prst="rect">
            <a:avLst/>
          </a:prstGeom>
        </p:spPr>
      </p:pic>
    </p:spTree>
    <p:extLst>
      <p:ext uri="{BB962C8B-B14F-4D97-AF65-F5344CB8AC3E}">
        <p14:creationId xmlns:p14="http://schemas.microsoft.com/office/powerpoint/2010/main" val="27011653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05B86-0E0C-0740-9C7B-283E76661412}"/>
              </a:ext>
            </a:extLst>
          </p:cNvPr>
          <p:cNvSpPr>
            <a:spLocks noGrp="1"/>
          </p:cNvSpPr>
          <p:nvPr>
            <p:ph type="title"/>
          </p:nvPr>
        </p:nvSpPr>
        <p:spPr>
          <a:xfrm>
            <a:off x="457200" y="393701"/>
            <a:ext cx="8229600" cy="369332"/>
          </a:xfrm>
        </p:spPr>
        <p:txBody>
          <a:bodyPr>
            <a:normAutofit fontScale="90000"/>
          </a:bodyPr>
          <a:lstStyle/>
          <a:p>
            <a:pPr algn="ctr"/>
            <a:r>
              <a:rPr lang="en-US" sz="2400"/>
              <a:t>Tài liệu tham khảo</a:t>
            </a:r>
          </a:p>
        </p:txBody>
      </p:sp>
      <p:sp>
        <p:nvSpPr>
          <p:cNvPr id="3" name="Content Placeholder 2">
            <a:extLst>
              <a:ext uri="{FF2B5EF4-FFF2-40B4-BE49-F238E27FC236}">
                <a16:creationId xmlns:a16="http://schemas.microsoft.com/office/drawing/2014/main" id="{21D19B40-B0B5-6F4C-A357-15923916BCFE}"/>
              </a:ext>
            </a:extLst>
          </p:cNvPr>
          <p:cNvSpPr>
            <a:spLocks noGrp="1"/>
          </p:cNvSpPr>
          <p:nvPr>
            <p:ph idx="1"/>
          </p:nvPr>
        </p:nvSpPr>
        <p:spPr/>
        <p:txBody>
          <a:bodyPr>
            <a:normAutofit/>
          </a:bodyPr>
          <a:lstStyle/>
          <a:p>
            <a:r>
              <a:rPr lang="en-US"/>
              <a:t>https://hocchudong.com</a:t>
            </a:r>
          </a:p>
          <a:p>
            <a:r>
              <a:rPr lang="en-US"/>
              <a:t>https://docker.com</a:t>
            </a:r>
          </a:p>
          <a:p>
            <a:endParaRPr lang="en-US"/>
          </a:p>
        </p:txBody>
      </p:sp>
    </p:spTree>
    <p:extLst>
      <p:ext uri="{BB962C8B-B14F-4D97-AF65-F5344CB8AC3E}">
        <p14:creationId xmlns:p14="http://schemas.microsoft.com/office/powerpoint/2010/main" val="24329656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661BB0C-6560-4054-9864-794ACB894917}"/>
              </a:ext>
            </a:extLst>
          </p:cNvPr>
          <p:cNvSpPr>
            <a:spLocks noGrp="1"/>
          </p:cNvSpPr>
          <p:nvPr>
            <p:ph type="title"/>
          </p:nvPr>
        </p:nvSpPr>
        <p:spPr>
          <a:xfrm>
            <a:off x="457200" y="393701"/>
            <a:ext cx="8229600" cy="369332"/>
          </a:xfrm>
        </p:spPr>
        <p:txBody>
          <a:bodyPr>
            <a:normAutofit fontScale="90000"/>
          </a:bodyPr>
          <a:lstStyle/>
          <a:p>
            <a:pPr algn="ctr"/>
            <a:endParaRPr lang="en-US" sz="2400"/>
          </a:p>
        </p:txBody>
      </p:sp>
      <p:pic>
        <p:nvPicPr>
          <p:cNvPr id="6" name="Picture 5">
            <a:extLst>
              <a:ext uri="{FF2B5EF4-FFF2-40B4-BE49-F238E27FC236}">
                <a16:creationId xmlns:a16="http://schemas.microsoft.com/office/drawing/2014/main" id="{6AD47863-FED3-4978-9530-F1339C8530F5}"/>
              </a:ext>
            </a:extLst>
          </p:cNvPr>
          <p:cNvPicPr>
            <a:picLocks noChangeAspect="1"/>
          </p:cNvPicPr>
          <p:nvPr/>
        </p:nvPicPr>
        <p:blipFill>
          <a:blip r:embed="rId2"/>
          <a:stretch>
            <a:fillRect/>
          </a:stretch>
        </p:blipFill>
        <p:spPr>
          <a:xfrm>
            <a:off x="2455199" y="900950"/>
            <a:ext cx="4291201" cy="3043107"/>
          </a:xfrm>
          <a:prstGeom prst="rect">
            <a:avLst/>
          </a:prstGeom>
        </p:spPr>
      </p:pic>
      <p:sp>
        <p:nvSpPr>
          <p:cNvPr id="2" name="TextBox 1">
            <a:extLst>
              <a:ext uri="{FF2B5EF4-FFF2-40B4-BE49-F238E27FC236}">
                <a16:creationId xmlns:a16="http://schemas.microsoft.com/office/drawing/2014/main" id="{C6127CF0-E847-4488-70C7-A78EAEEB7516}"/>
              </a:ext>
            </a:extLst>
          </p:cNvPr>
          <p:cNvSpPr txBox="1"/>
          <p:nvPr/>
        </p:nvSpPr>
        <p:spPr>
          <a:xfrm>
            <a:off x="3894667" y="4429760"/>
            <a:ext cx="1976118" cy="369332"/>
          </a:xfrm>
          <a:prstGeom prst="rect">
            <a:avLst/>
          </a:prstGeom>
          <a:noFill/>
        </p:spPr>
        <p:txBody>
          <a:bodyPr wrap="none" rtlCol="0">
            <a:spAutoFit/>
          </a:bodyPr>
          <a:lstStyle/>
          <a:p>
            <a:r>
              <a:rPr lang="en-US"/>
              <a:t>https://cuongit.net</a:t>
            </a:r>
          </a:p>
        </p:txBody>
      </p:sp>
    </p:spTree>
    <p:extLst>
      <p:ext uri="{BB962C8B-B14F-4D97-AF65-F5344CB8AC3E}">
        <p14:creationId xmlns:p14="http://schemas.microsoft.com/office/powerpoint/2010/main" val="5861746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FC766-21A2-49BD-B7EC-A19390C46156}"/>
              </a:ext>
            </a:extLst>
          </p:cNvPr>
          <p:cNvSpPr>
            <a:spLocks noGrp="1"/>
          </p:cNvSpPr>
          <p:nvPr>
            <p:ph type="title"/>
          </p:nvPr>
        </p:nvSpPr>
        <p:spPr>
          <a:xfrm>
            <a:off x="457200" y="382590"/>
            <a:ext cx="8229600" cy="369332"/>
          </a:xfrm>
        </p:spPr>
        <p:txBody>
          <a:bodyPr>
            <a:normAutofit fontScale="90000"/>
          </a:bodyPr>
          <a:lstStyle/>
          <a:p>
            <a:pPr algn="ctr"/>
            <a:r>
              <a:rPr lang="en-US" sz="2400">
                <a:latin typeface="Times New Roman" panose="02020603050405020304" pitchFamily="18" charset="0"/>
                <a:cs typeface="Times New Roman" panose="02020603050405020304" pitchFamily="18" charset="0"/>
              </a:rPr>
              <a:t>Lợi ích của việc dùng DevOps là gì?</a:t>
            </a: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57714" y="1420216"/>
            <a:ext cx="6428571" cy="3161905"/>
          </a:xfrm>
        </p:spPr>
      </p:pic>
    </p:spTree>
    <p:extLst>
      <p:ext uri="{BB962C8B-B14F-4D97-AF65-F5344CB8AC3E}">
        <p14:creationId xmlns:p14="http://schemas.microsoft.com/office/powerpoint/2010/main" val="17766932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FC766-21A2-49BD-B7EC-A19390C46156}"/>
              </a:ext>
            </a:extLst>
          </p:cNvPr>
          <p:cNvSpPr>
            <a:spLocks noGrp="1"/>
          </p:cNvSpPr>
          <p:nvPr>
            <p:ph type="title"/>
          </p:nvPr>
        </p:nvSpPr>
        <p:spPr>
          <a:xfrm>
            <a:off x="457200" y="382590"/>
            <a:ext cx="8229600" cy="369332"/>
          </a:xfrm>
        </p:spPr>
        <p:txBody>
          <a:bodyPr>
            <a:normAutofit fontScale="90000"/>
          </a:bodyPr>
          <a:lstStyle/>
          <a:p>
            <a:pPr algn="ctr"/>
            <a:r>
              <a:rPr lang="en-US" sz="2400">
                <a:latin typeface="Times New Roman" panose="02020603050405020304" pitchFamily="18" charset="0"/>
                <a:cs typeface="Times New Roman" panose="02020603050405020304" pitchFamily="18" charset="0"/>
              </a:rPr>
              <a:t>Lợi ích của việc dùng DevOps là gì?</a:t>
            </a:r>
          </a:p>
        </p:txBody>
      </p:sp>
      <p:sp>
        <p:nvSpPr>
          <p:cNvPr id="3" name="Content Placeholder 2">
            <a:extLst>
              <a:ext uri="{FF2B5EF4-FFF2-40B4-BE49-F238E27FC236}">
                <a16:creationId xmlns:a16="http://schemas.microsoft.com/office/drawing/2014/main" id="{ABC23262-75C1-4E59-BF6A-01EDD2C69849}"/>
              </a:ext>
            </a:extLst>
          </p:cNvPr>
          <p:cNvSpPr>
            <a:spLocks noGrp="1"/>
          </p:cNvSpPr>
          <p:nvPr>
            <p:ph idx="1"/>
          </p:nvPr>
        </p:nvSpPr>
        <p:spPr>
          <a:xfrm>
            <a:off x="401541" y="1318143"/>
            <a:ext cx="4957638" cy="2753795"/>
          </a:xfrm>
        </p:spPr>
        <p:txBody>
          <a:bodyPr>
            <a:normAutofit/>
          </a:bodyPr>
          <a:lstStyle/>
          <a:p>
            <a:pPr algn="just">
              <a:buFont typeface="Arial" panose="020B0604020202020204" pitchFamily="34" charset="0"/>
              <a:buChar char="•"/>
            </a:pPr>
            <a:r>
              <a:rPr lang="vi-VN" sz="1600" b="0" i="0">
                <a:solidFill>
                  <a:schemeClr val="tx1"/>
                </a:solidFill>
                <a:effectLst/>
                <a:latin typeface="+mn-lt"/>
                <a:cs typeface="Times New Roman" panose="02020603050405020304" pitchFamily="18" charset="0"/>
              </a:rPr>
              <a:t>Tăng cường sự cộng tác chặt chẽ giữa nhóm phát triển (development) và nhóm vận hành (operation), cũng như khả năng làm việc liên chức năng (cross-functional).</a:t>
            </a:r>
          </a:p>
          <a:p>
            <a:pPr algn="just">
              <a:buFont typeface="Arial" panose="020B0604020202020204" pitchFamily="34" charset="0"/>
              <a:buChar char="•"/>
            </a:pPr>
            <a:r>
              <a:rPr lang="vi-VN" sz="1600" b="0" i="0">
                <a:solidFill>
                  <a:schemeClr val="tx1"/>
                </a:solidFill>
                <a:effectLst/>
                <a:latin typeface="+mn-lt"/>
                <a:cs typeface="Times New Roman" panose="02020603050405020304" pitchFamily="18" charset="0"/>
              </a:rPr>
              <a:t>Nâng cao tần suất triển khai (deployment), giúp rút ngắn thời gian phát triển/cải tiến sản phẩm.</a:t>
            </a:r>
          </a:p>
          <a:p>
            <a:pPr algn="just">
              <a:buFont typeface="Arial" panose="020B0604020202020204" pitchFamily="34" charset="0"/>
              <a:buChar char="•"/>
            </a:pPr>
            <a:r>
              <a:rPr lang="vi-VN" sz="1600" b="0" i="0">
                <a:solidFill>
                  <a:schemeClr val="tx1"/>
                </a:solidFill>
                <a:effectLst/>
                <a:latin typeface="+mn-lt"/>
                <a:cs typeface="Times New Roman" panose="02020603050405020304" pitchFamily="18" charset="0"/>
              </a:rPr>
              <a:t>Tận dụng các công cụ tự động hóa, giúp hạn chế rủi ro, giảm tỉ lệ thất bại.</a:t>
            </a:r>
          </a:p>
          <a:p>
            <a:pPr algn="just">
              <a:buFont typeface="Arial" panose="020B0604020202020204" pitchFamily="34" charset="0"/>
              <a:buChar char="•"/>
            </a:pPr>
            <a:r>
              <a:rPr lang="vi-VN" sz="1600" b="0" i="0">
                <a:solidFill>
                  <a:schemeClr val="tx1"/>
                </a:solidFill>
                <a:effectLst/>
                <a:latin typeface="+mn-lt"/>
                <a:cs typeface="Times New Roman" panose="02020603050405020304" pitchFamily="18" charset="0"/>
              </a:rPr>
              <a:t>Thời gian phục hồi sản phẩm nhanh hơn.</a:t>
            </a:r>
          </a:p>
          <a:p>
            <a:pPr algn="just"/>
            <a:endParaRPr lang="en-US" sz="1600" b="1">
              <a:solidFill>
                <a:schemeClr val="tx1"/>
              </a:solidFill>
              <a:latin typeface="+mn-lt"/>
              <a:cs typeface="Times New Roman" panose="02020603050405020304" pitchFamily="18" charset="0"/>
            </a:endParaRPr>
          </a:p>
        </p:txBody>
      </p:sp>
      <p:pic>
        <p:nvPicPr>
          <p:cNvPr id="5" name="Picture 4">
            <a:extLst>
              <a:ext uri="{FF2B5EF4-FFF2-40B4-BE49-F238E27FC236}">
                <a16:creationId xmlns:a16="http://schemas.microsoft.com/office/drawing/2014/main" id="{B5277547-E989-4770-86EB-B16C55EC5526}"/>
              </a:ext>
            </a:extLst>
          </p:cNvPr>
          <p:cNvPicPr>
            <a:picLocks noChangeAspect="1"/>
          </p:cNvPicPr>
          <p:nvPr/>
        </p:nvPicPr>
        <p:blipFill>
          <a:blip r:embed="rId2"/>
          <a:stretch>
            <a:fillRect/>
          </a:stretch>
        </p:blipFill>
        <p:spPr>
          <a:xfrm>
            <a:off x="5531597" y="1318143"/>
            <a:ext cx="3210862" cy="2507214"/>
          </a:xfrm>
          <a:prstGeom prst="rect">
            <a:avLst/>
          </a:prstGeom>
        </p:spPr>
      </p:pic>
    </p:spTree>
    <p:extLst>
      <p:ext uri="{BB962C8B-B14F-4D97-AF65-F5344CB8AC3E}">
        <p14:creationId xmlns:p14="http://schemas.microsoft.com/office/powerpoint/2010/main" val="10439180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FC766-21A2-49BD-B7EC-A19390C46156}"/>
              </a:ext>
            </a:extLst>
          </p:cNvPr>
          <p:cNvSpPr>
            <a:spLocks noGrp="1"/>
          </p:cNvSpPr>
          <p:nvPr>
            <p:ph type="title"/>
          </p:nvPr>
        </p:nvSpPr>
        <p:spPr>
          <a:xfrm>
            <a:off x="457200" y="382590"/>
            <a:ext cx="8229600" cy="369332"/>
          </a:xfrm>
        </p:spPr>
        <p:txBody>
          <a:bodyPr>
            <a:normAutofit fontScale="90000"/>
          </a:bodyPr>
          <a:lstStyle/>
          <a:p>
            <a:pPr algn="ctr"/>
            <a:r>
              <a:rPr lang="en-US" sz="2400">
                <a:latin typeface="Times New Roman" panose="02020603050405020304" pitchFamily="18" charset="0"/>
                <a:cs typeface="Times New Roman" panose="02020603050405020304" pitchFamily="18" charset="0"/>
              </a:rPr>
              <a:t>CI/CD là gì?</a:t>
            </a:r>
          </a:p>
        </p:txBody>
      </p:sp>
      <p:sp>
        <p:nvSpPr>
          <p:cNvPr id="3" name="Content Placeholder 2">
            <a:extLst>
              <a:ext uri="{FF2B5EF4-FFF2-40B4-BE49-F238E27FC236}">
                <a16:creationId xmlns:a16="http://schemas.microsoft.com/office/drawing/2014/main" id="{ABC23262-75C1-4E59-BF6A-01EDD2C69849}"/>
              </a:ext>
            </a:extLst>
          </p:cNvPr>
          <p:cNvSpPr>
            <a:spLocks noGrp="1"/>
          </p:cNvSpPr>
          <p:nvPr>
            <p:ph idx="1"/>
          </p:nvPr>
        </p:nvSpPr>
        <p:spPr>
          <a:xfrm>
            <a:off x="457200" y="908339"/>
            <a:ext cx="8229600" cy="3273052"/>
          </a:xfrm>
        </p:spPr>
        <p:txBody>
          <a:bodyPr>
            <a:normAutofit/>
          </a:bodyPr>
          <a:lstStyle/>
          <a:p>
            <a:pPr marL="64135" algn="just"/>
            <a:r>
              <a:rPr lang="en-US" sz="1600" b="0" i="0">
                <a:effectLst/>
                <a:latin typeface="arial" panose="020B0604020202020204" pitchFamily="34" charset="0"/>
              </a:rPr>
              <a:t>- CI viết tắt bởi Continuous Integration và CD viết tắt bởi Continuous delivery.</a:t>
            </a:r>
          </a:p>
          <a:p>
            <a:pPr marL="64135" algn="just"/>
            <a:r>
              <a:rPr lang="en-US" sz="1600" b="0" i="0">
                <a:effectLst/>
                <a:latin typeface="arial" panose="020B0604020202020204" pitchFamily="34" charset="0"/>
              </a:rPr>
              <a:t>- </a:t>
            </a:r>
            <a:r>
              <a:rPr lang="vi-VN" sz="1600" b="0" i="0">
                <a:effectLst/>
                <a:latin typeface="arial" panose="020B0604020202020204" pitchFamily="34" charset="0"/>
              </a:rPr>
              <a:t>Liên tục tích hợp (CI) là quá trình diễn ra một cách liên tục không đứt qu</a:t>
            </a:r>
            <a:r>
              <a:rPr lang="en-US" sz="1600">
                <a:latin typeface="arial" panose="020B0604020202020204" pitchFamily="34" charset="0"/>
              </a:rPr>
              <a:t>ã</a:t>
            </a:r>
            <a:r>
              <a:rPr lang="vi-VN" sz="1600" b="0" i="0">
                <a:effectLst/>
                <a:latin typeface="arial" panose="020B0604020202020204" pitchFamily="34" charset="0"/>
              </a:rPr>
              <a:t>n</a:t>
            </a:r>
            <a:r>
              <a:rPr lang="en-US" sz="1600">
                <a:latin typeface="arial" panose="020B0604020202020204" pitchFamily="34" charset="0"/>
              </a:rPr>
              <a:t>g</a:t>
            </a:r>
            <a:r>
              <a:rPr lang="vi-VN" sz="1600" b="0" i="0">
                <a:effectLst/>
                <a:latin typeface="arial" panose="020B0604020202020204" pitchFamily="34" charset="0"/>
              </a:rPr>
              <a:t> trong phần việc develop --&gt; testing --&gt; build --&gt; deploy.</a:t>
            </a:r>
          </a:p>
          <a:p>
            <a:pPr marL="64135" algn="just"/>
            <a:r>
              <a:rPr lang="en-US" sz="1600" b="0" i="0">
                <a:effectLst/>
                <a:latin typeface="arial" panose="020B0604020202020204" pitchFamily="34" charset="0"/>
              </a:rPr>
              <a:t>- </a:t>
            </a:r>
            <a:r>
              <a:rPr lang="vi-VN" sz="1600" b="0" i="0">
                <a:effectLst/>
                <a:latin typeface="arial" panose="020B0604020202020204" pitchFamily="34" charset="0"/>
              </a:rPr>
              <a:t>Liên tục chuyển giao(CD) là quá trình ra đời sản phầm một cách liên tục theo từng phiên bản của phần mềm. (versioning) làm phần mềm dần hoàn thiện hơn cho tới bản </a:t>
            </a:r>
            <a:r>
              <a:rPr lang="en-US" sz="1600" b="0" i="0">
                <a:effectLst/>
                <a:latin typeface="arial" panose="020B0604020202020204" pitchFamily="34" charset="0"/>
              </a:rPr>
              <a:t>phát hành</a:t>
            </a:r>
            <a:r>
              <a:rPr lang="vi-VN" sz="1600" b="0" i="0">
                <a:effectLst/>
                <a:latin typeface="arial" panose="020B0604020202020204" pitchFamily="34" charset="0"/>
              </a:rPr>
              <a:t> chính thức.</a:t>
            </a:r>
          </a:p>
          <a:p>
            <a:pPr marL="64135" algn="just"/>
            <a:endParaRPr lang="en-US" sz="1200" b="0" i="0">
              <a:effectLst/>
              <a:latin typeface="arial" panose="020B0604020202020204" pitchFamily="34" charset="0"/>
            </a:endParaRPr>
          </a:p>
          <a:p>
            <a:pPr marL="64135" algn="just"/>
            <a:endParaRPr lang="en-US" sz="1200" b="0" i="0">
              <a:effectLst/>
              <a:latin typeface="arial" panose="020B0604020202020204" pitchFamily="34" charset="0"/>
            </a:endParaRPr>
          </a:p>
          <a:p>
            <a:pPr algn="just"/>
            <a:br>
              <a:rPr lang="en-US" sz="1200"/>
            </a:br>
            <a:endParaRPr lang="en-US" sz="1400" b="1">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366A2026-FDF6-4A9D-8AC2-8EF8B231EFB0}"/>
              </a:ext>
            </a:extLst>
          </p:cNvPr>
          <p:cNvPicPr>
            <a:picLocks noChangeAspect="1"/>
          </p:cNvPicPr>
          <p:nvPr/>
        </p:nvPicPr>
        <p:blipFill>
          <a:blip r:embed="rId2"/>
          <a:stretch>
            <a:fillRect/>
          </a:stretch>
        </p:blipFill>
        <p:spPr>
          <a:xfrm>
            <a:off x="2039462" y="2999195"/>
            <a:ext cx="5180275" cy="1182196"/>
          </a:xfrm>
          <a:prstGeom prst="rect">
            <a:avLst/>
          </a:prstGeom>
        </p:spPr>
      </p:pic>
    </p:spTree>
    <p:extLst>
      <p:ext uri="{BB962C8B-B14F-4D97-AF65-F5344CB8AC3E}">
        <p14:creationId xmlns:p14="http://schemas.microsoft.com/office/powerpoint/2010/main" val="2218650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FC766-21A2-49BD-B7EC-A19390C46156}"/>
              </a:ext>
            </a:extLst>
          </p:cNvPr>
          <p:cNvSpPr>
            <a:spLocks noGrp="1"/>
          </p:cNvSpPr>
          <p:nvPr>
            <p:ph type="title"/>
          </p:nvPr>
        </p:nvSpPr>
        <p:spPr>
          <a:xfrm>
            <a:off x="457200" y="382590"/>
            <a:ext cx="8229600" cy="369332"/>
          </a:xfrm>
        </p:spPr>
        <p:txBody>
          <a:bodyPr>
            <a:normAutofit fontScale="90000"/>
          </a:bodyPr>
          <a:lstStyle/>
          <a:p>
            <a:pPr algn="ctr"/>
            <a:r>
              <a:rPr lang="en-US" sz="2400">
                <a:latin typeface="Times New Roman" panose="02020603050405020304" pitchFamily="18" charset="0"/>
                <a:cs typeface="Times New Roman" panose="02020603050405020304" pitchFamily="18" charset="0"/>
              </a:rPr>
              <a:t>CI/CD - DevOps</a:t>
            </a:r>
          </a:p>
        </p:txBody>
      </p:sp>
      <p:sp>
        <p:nvSpPr>
          <p:cNvPr id="3" name="Content Placeholder 2">
            <a:extLst>
              <a:ext uri="{FF2B5EF4-FFF2-40B4-BE49-F238E27FC236}">
                <a16:creationId xmlns:a16="http://schemas.microsoft.com/office/drawing/2014/main" id="{ABC23262-75C1-4E59-BF6A-01EDD2C69849}"/>
              </a:ext>
            </a:extLst>
          </p:cNvPr>
          <p:cNvSpPr>
            <a:spLocks noGrp="1"/>
          </p:cNvSpPr>
          <p:nvPr>
            <p:ph idx="1"/>
          </p:nvPr>
        </p:nvSpPr>
        <p:spPr>
          <a:xfrm>
            <a:off x="457200" y="878681"/>
            <a:ext cx="8229600" cy="3499603"/>
          </a:xfrm>
        </p:spPr>
        <p:txBody>
          <a:bodyPr/>
          <a:lstStyle/>
          <a:p>
            <a:pPr marL="64135" algn="just">
              <a:lnSpc>
                <a:spcPct val="150000"/>
              </a:lnSpc>
            </a:pPr>
            <a:r>
              <a:rPr lang="en-US" sz="1600">
                <a:latin typeface="arial" panose="020B0604020202020204" pitchFamily="34" charset="0"/>
              </a:rPr>
              <a:t> </a:t>
            </a:r>
            <a:r>
              <a:rPr lang="vi-VN" sz="1600">
                <a:latin typeface="arial" panose="020B0604020202020204" pitchFamily="34" charset="0"/>
              </a:rPr>
              <a:t>DevOps liên quan đến phát triển liên tục, kiểm tra liên tục, tích hợp liên tục, triển khai liên tục và giám sát liên tục các ứng dụng phần mềm trong suốt vòng đời phát triển của nó. Thực hành CI / CD tạo thành</a:t>
            </a:r>
            <a:r>
              <a:rPr lang="en-US" sz="1600">
                <a:latin typeface="arial" panose="020B0604020202020204" pitchFamily="34" charset="0"/>
              </a:rPr>
              <a:t> bộ</a:t>
            </a:r>
            <a:r>
              <a:rPr lang="vi-VN" sz="1600">
                <a:latin typeface="arial" panose="020B0604020202020204" pitchFamily="34" charset="0"/>
              </a:rPr>
              <a:t> </a:t>
            </a:r>
            <a:r>
              <a:rPr lang="en-US" sz="1600">
                <a:latin typeface="arial" panose="020B0604020202020204" pitchFamily="34" charset="0"/>
              </a:rPr>
              <a:t>khung quy trình </a:t>
            </a:r>
            <a:r>
              <a:rPr lang="vi-VN" sz="1600">
                <a:latin typeface="arial" panose="020B0604020202020204" pitchFamily="34" charset="0"/>
              </a:rPr>
              <a:t>của các hoạt động DevOps</a:t>
            </a:r>
            <a:r>
              <a:rPr lang="en-US" sz="1600">
                <a:latin typeface="arial" panose="020B0604020202020204" pitchFamily="34" charset="0"/>
              </a:rPr>
              <a:t>.</a:t>
            </a:r>
            <a:endParaRPr lang="en-US" sz="1600" b="0" i="0">
              <a:effectLst/>
              <a:latin typeface="arial" panose="020B0604020202020204" pitchFamily="34" charset="0"/>
            </a:endParaRPr>
          </a:p>
          <a:p>
            <a:pPr algn="just">
              <a:lnSpc>
                <a:spcPct val="150000"/>
              </a:lnSpc>
            </a:pPr>
            <a:br>
              <a:rPr lang="en-US" sz="1600"/>
            </a:br>
            <a:endParaRPr lang="en-US" sz="1600" b="1">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B81A69E-89F6-48C1-BFDD-8734B69E4E6D}"/>
              </a:ext>
            </a:extLst>
          </p:cNvPr>
          <p:cNvPicPr>
            <a:picLocks noChangeAspect="1"/>
          </p:cNvPicPr>
          <p:nvPr/>
        </p:nvPicPr>
        <p:blipFill>
          <a:blip r:embed="rId2"/>
          <a:stretch>
            <a:fillRect/>
          </a:stretch>
        </p:blipFill>
        <p:spPr>
          <a:xfrm>
            <a:off x="2384901" y="2299918"/>
            <a:ext cx="4152423" cy="1900237"/>
          </a:xfrm>
          <a:prstGeom prst="rect">
            <a:avLst/>
          </a:prstGeom>
        </p:spPr>
      </p:pic>
    </p:spTree>
    <p:extLst>
      <p:ext uri="{BB962C8B-B14F-4D97-AF65-F5344CB8AC3E}">
        <p14:creationId xmlns:p14="http://schemas.microsoft.com/office/powerpoint/2010/main" val="19609793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FC766-21A2-49BD-B7EC-A19390C46156}"/>
              </a:ext>
            </a:extLst>
          </p:cNvPr>
          <p:cNvSpPr>
            <a:spLocks noGrp="1"/>
          </p:cNvSpPr>
          <p:nvPr>
            <p:ph type="title"/>
          </p:nvPr>
        </p:nvSpPr>
        <p:spPr>
          <a:xfrm>
            <a:off x="457200" y="382590"/>
            <a:ext cx="8229600" cy="369332"/>
          </a:xfrm>
        </p:spPr>
        <p:txBody>
          <a:bodyPr>
            <a:normAutofit fontScale="90000"/>
          </a:bodyPr>
          <a:lstStyle/>
          <a:p>
            <a:pPr algn="ctr"/>
            <a:r>
              <a:rPr lang="en-US" sz="2400">
                <a:latin typeface="Times New Roman" panose="02020603050405020304" pitchFamily="18" charset="0"/>
                <a:cs typeface="Times New Roman" panose="02020603050405020304" pitchFamily="18" charset="0"/>
              </a:rPr>
              <a:t>DevOps</a:t>
            </a:r>
          </a:p>
        </p:txBody>
      </p:sp>
      <p:pic>
        <p:nvPicPr>
          <p:cNvPr id="1026" name="Picture 2">
            <a:extLst>
              <a:ext uri="{FF2B5EF4-FFF2-40B4-BE49-F238E27FC236}">
                <a16:creationId xmlns:a16="http://schemas.microsoft.com/office/drawing/2014/main" id="{FF415606-2D6E-4E1B-A6D9-9DFC4771327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14463" y="863855"/>
            <a:ext cx="6436757" cy="34157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38744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11194</TotalTime>
  <Words>2004</Words>
  <Application>Microsoft Office PowerPoint</Application>
  <PresentationFormat>On-screen Show (16:9)</PresentationFormat>
  <Paragraphs>155</Paragraphs>
  <Slides>47</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Calibri Light</vt:lpstr>
      <vt:lpstr>arial</vt:lpstr>
      <vt:lpstr>Lato</vt:lpstr>
      <vt:lpstr>Times New Roman</vt:lpstr>
      <vt:lpstr>arial</vt:lpstr>
      <vt:lpstr>Calibri</vt:lpstr>
      <vt:lpstr>Courier New</vt:lpstr>
      <vt:lpstr>Office Theme</vt:lpstr>
      <vt:lpstr>Giới thiệu về Docker </vt:lpstr>
      <vt:lpstr> DevOps là gì</vt:lpstr>
      <vt:lpstr>DevOps là gì?</vt:lpstr>
      <vt:lpstr>DevOps là gì?</vt:lpstr>
      <vt:lpstr>Lợi ích của việc dùng DevOps là gì?</vt:lpstr>
      <vt:lpstr>Lợi ích của việc dùng DevOps là gì?</vt:lpstr>
      <vt:lpstr>CI/CD là gì?</vt:lpstr>
      <vt:lpstr>CI/CD - DevOps</vt:lpstr>
      <vt:lpstr>DevOps</vt:lpstr>
      <vt:lpstr>CI/CD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CONTAINER VÀ VIRTUAL MACHINE </vt:lpstr>
      <vt:lpstr>Một số khái nhiệm khi sử dụng docker</vt:lpstr>
      <vt:lpstr>Docker</vt:lpstr>
      <vt:lpstr>Thành phần của Docker</vt:lpstr>
      <vt:lpstr>Docker image</vt:lpstr>
      <vt:lpstr>Docker hub</vt:lpstr>
      <vt:lpstr>Dockerfile</vt:lpstr>
      <vt:lpstr>Dockerfile</vt:lpstr>
      <vt:lpstr>Dockerfile</vt:lpstr>
      <vt:lpstr>Workflow cơ bản</vt:lpstr>
      <vt:lpstr>Docker container</vt:lpstr>
      <vt:lpstr>Docker container</vt:lpstr>
      <vt:lpstr>Docker container</vt:lpstr>
      <vt:lpstr>Docker</vt:lpstr>
      <vt:lpstr>Ví dụ về sử dụng docker</vt:lpstr>
      <vt:lpstr>Ví dụ về sử dụng docker</vt:lpstr>
      <vt:lpstr>Docker network</vt:lpstr>
      <vt:lpstr>Docker network</vt:lpstr>
      <vt:lpstr>Docker volume</vt:lpstr>
      <vt:lpstr>docker-compose</vt:lpstr>
      <vt:lpstr>docker-compose</vt:lpstr>
      <vt:lpstr>Docker swarm</vt:lpstr>
      <vt:lpstr>Docker swarm</vt:lpstr>
      <vt:lpstr>Docker trong triển khai microservice</vt:lpstr>
      <vt:lpstr>Lợi ích của sử dụng docker</vt:lpstr>
      <vt:lpstr>Tổng hợp docker</vt:lpstr>
      <vt:lpstr>Tài liệu tham khảo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Hệ thống tClinic cho  PKĐK Đàn Hường</dc:title>
  <dc:creator>Microsoft account</dc:creator>
  <cp:lastModifiedBy>Cuong Nguyen</cp:lastModifiedBy>
  <cp:revision>536</cp:revision>
  <dcterms:created xsi:type="dcterms:W3CDTF">2020-07-20T01:33:37Z</dcterms:created>
  <dcterms:modified xsi:type="dcterms:W3CDTF">2023-01-28T16:27:15Z</dcterms:modified>
</cp:coreProperties>
</file>